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7" r:id="rId2"/>
    <p:sldId id="308" r:id="rId3"/>
    <p:sldId id="309" r:id="rId4"/>
    <p:sldId id="310" r:id="rId5"/>
    <p:sldId id="313" r:id="rId6"/>
    <p:sldId id="314" r:id="rId7"/>
    <p:sldId id="315" r:id="rId8"/>
    <p:sldId id="311" r:id="rId9"/>
    <p:sldId id="312" r:id="rId10"/>
    <p:sldId id="316" r:id="rId11"/>
    <p:sldId id="319" r:id="rId12"/>
    <p:sldId id="320" r:id="rId13"/>
    <p:sldId id="317" r:id="rId14"/>
    <p:sldId id="321" r:id="rId15"/>
    <p:sldId id="322" r:id="rId16"/>
    <p:sldId id="318" r:id="rId17"/>
    <p:sldId id="256" r:id="rId18"/>
    <p:sldId id="259" r:id="rId19"/>
    <p:sldId id="261" r:id="rId20"/>
    <p:sldId id="262" r:id="rId21"/>
    <p:sldId id="260" r:id="rId22"/>
    <p:sldId id="263" r:id="rId23"/>
    <p:sldId id="264" r:id="rId24"/>
    <p:sldId id="257" r:id="rId25"/>
    <p:sldId id="258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323" r:id="rId34"/>
    <p:sldId id="325" r:id="rId35"/>
    <p:sldId id="326" r:id="rId36"/>
    <p:sldId id="324" r:id="rId37"/>
    <p:sldId id="327" r:id="rId38"/>
    <p:sldId id="328" r:id="rId39"/>
    <p:sldId id="329" r:id="rId40"/>
    <p:sldId id="330" r:id="rId41"/>
    <p:sldId id="338" r:id="rId42"/>
    <p:sldId id="331" r:id="rId43"/>
    <p:sldId id="332" r:id="rId44"/>
    <p:sldId id="333" r:id="rId45"/>
    <p:sldId id="335" r:id="rId46"/>
    <p:sldId id="337" r:id="rId47"/>
    <p:sldId id="334" r:id="rId48"/>
    <p:sldId id="336" r:id="rId49"/>
    <p:sldId id="272" r:id="rId50"/>
    <p:sldId id="273" r:id="rId51"/>
    <p:sldId id="274" r:id="rId52"/>
    <p:sldId id="275" r:id="rId53"/>
    <p:sldId id="276" r:id="rId54"/>
    <p:sldId id="277" r:id="rId55"/>
    <p:sldId id="340" r:id="rId56"/>
    <p:sldId id="341" r:id="rId57"/>
    <p:sldId id="342" r:id="rId58"/>
    <p:sldId id="343" r:id="rId59"/>
    <p:sldId id="278" r:id="rId60"/>
    <p:sldId id="280" r:id="rId61"/>
    <p:sldId id="279" r:id="rId62"/>
    <p:sldId id="282" r:id="rId63"/>
    <p:sldId id="281" r:id="rId64"/>
    <p:sldId id="283" r:id="rId65"/>
    <p:sldId id="284" r:id="rId66"/>
    <p:sldId id="285" r:id="rId67"/>
    <p:sldId id="286" r:id="rId68"/>
    <p:sldId id="288" r:id="rId69"/>
    <p:sldId id="289" r:id="rId70"/>
    <p:sldId id="290" r:id="rId71"/>
    <p:sldId id="291" r:id="rId72"/>
    <p:sldId id="287" r:id="rId73"/>
    <p:sldId id="339" r:id="rId74"/>
    <p:sldId id="292" r:id="rId75"/>
    <p:sldId id="293" r:id="rId76"/>
    <p:sldId id="294" r:id="rId77"/>
    <p:sldId id="295" r:id="rId78"/>
    <p:sldId id="296" r:id="rId79"/>
    <p:sldId id="297" r:id="rId80"/>
    <p:sldId id="298" r:id="rId81"/>
    <p:sldId id="299" r:id="rId82"/>
    <p:sldId id="300" r:id="rId83"/>
    <p:sldId id="301" r:id="rId84"/>
    <p:sldId id="302" r:id="rId85"/>
    <p:sldId id="303" r:id="rId86"/>
    <p:sldId id="304" r:id="rId87"/>
    <p:sldId id="305" r:id="rId88"/>
    <p:sldId id="306" r:id="rId8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Управление инновационными проектами на основе мониторинга: </a:t>
            </a:r>
            <a:br>
              <a:rPr lang="ru-RU" dirty="0"/>
            </a:br>
            <a:r>
              <a:rPr lang="ru-RU" dirty="0"/>
              <a:t>основы курса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Часть 1</a:t>
            </a:r>
          </a:p>
        </p:txBody>
      </p:sp>
    </p:spTree>
    <p:extLst>
      <p:ext uri="{BB962C8B-B14F-4D97-AF65-F5344CB8AC3E}">
        <p14:creationId xmlns:p14="http://schemas.microsoft.com/office/powerpoint/2010/main" val="204600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Концепция «ЖИЗНЕННОГО ЦИКЛА ПРОЕКТА»: единый, неразрывный процесс достижения цели.</a:t>
            </a:r>
          </a:p>
          <a:p>
            <a:r>
              <a:rPr lang="ru-RU" dirty="0"/>
              <a:t>Концепция «КОМАНДЫ ПРОЕКТА»: единая организационная структура, отвечающая за успех проекта на всех стадиях.</a:t>
            </a:r>
          </a:p>
          <a:p>
            <a:r>
              <a:rPr lang="ru-RU" dirty="0"/>
              <a:t>Концепция «ФИНАНСИРОВАНИЯ ПРОЕКТА»: соответствия затрат объемам и качеству выполненных работ.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Три кита управления проектами</a:t>
            </a:r>
          </a:p>
        </p:txBody>
      </p:sp>
    </p:spTree>
    <p:extLst>
      <p:ext uri="{BB962C8B-B14F-4D97-AF65-F5344CB8AC3E}">
        <p14:creationId xmlns:p14="http://schemas.microsoft.com/office/powerpoint/2010/main" val="3125748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7" y="2276872"/>
            <a:ext cx="7524824" cy="3849291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структура, состав проекта и предметная область, определяющие его класс (организационные, социальные, экономические, технические и смешанные)</a:t>
            </a:r>
          </a:p>
          <a:p>
            <a:r>
              <a:rPr lang="ru-RU" dirty="0"/>
              <a:t>сфера деятельности, где он осуществляется, определяющая его тип (например, образовательные проекты); </a:t>
            </a:r>
          </a:p>
          <a:p>
            <a:r>
              <a:rPr lang="ru-RU" dirty="0"/>
              <a:t>размеры проекта, число участников, а также степень влияния его на окружающий мир, определяющие его масштаб (моно, мульти и мега проекты);</a:t>
            </a:r>
          </a:p>
          <a:p>
            <a:r>
              <a:rPr lang="ru-RU" dirty="0"/>
              <a:t>продолжительность реализации, определяющая его длительность (краткосрочные, среднесрочные и долгосрочные); </a:t>
            </a:r>
          </a:p>
          <a:p>
            <a:r>
              <a:rPr lang="ru-RU" dirty="0"/>
              <a:t>степень технологической, финансовой, организационной, технической и другой сложности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Классификация проектов: основания</a:t>
            </a:r>
          </a:p>
        </p:txBody>
      </p:sp>
    </p:spTree>
    <p:extLst>
      <p:ext uri="{BB962C8B-B14F-4D97-AF65-F5344CB8AC3E}">
        <p14:creationId xmlns:p14="http://schemas.microsoft.com/office/powerpoint/2010/main" val="2141241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Организационные (связаны с улучшением или изменением работы организации),  </a:t>
            </a:r>
          </a:p>
          <a:p>
            <a:r>
              <a:rPr lang="ru-RU" dirty="0"/>
              <a:t>Социальные (направлены на решение социальных проблем), </a:t>
            </a:r>
          </a:p>
          <a:p>
            <a:r>
              <a:rPr lang="ru-RU" dirty="0"/>
              <a:t>Экономические ( в итоге направлены на извлечение прибыли),</a:t>
            </a:r>
          </a:p>
          <a:p>
            <a:r>
              <a:rPr lang="ru-RU" dirty="0"/>
              <a:t>Технические (разработка новых продуктов) </a:t>
            </a:r>
          </a:p>
          <a:p>
            <a:r>
              <a:rPr lang="ru-RU" dirty="0"/>
              <a:t>Смешанные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Типы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926700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Закон: «Любую проблему можно преодолеть, имея достаточно времени и денег».</a:t>
            </a:r>
          </a:p>
          <a:p>
            <a:endParaRPr lang="ru-RU" sz="2800" dirty="0"/>
          </a:p>
          <a:p>
            <a:r>
              <a:rPr lang="ru-RU" sz="2800" dirty="0"/>
              <a:t>Следствие: «Вам никогда не будет хватать </a:t>
            </a:r>
          </a:p>
          <a:p>
            <a:pPr marL="0" indent="0">
              <a:buNone/>
            </a:pPr>
            <a:r>
              <a:rPr lang="ru-RU" sz="2800" dirty="0"/>
              <a:t>либо времени, либо денег»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 и следствие </a:t>
            </a:r>
            <a:r>
              <a:rPr lang="ru-RU" dirty="0" err="1"/>
              <a:t>Лермана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446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Комплексная, протекающая в условиях взаимодействия с внешней средой, деятельность временного коллектива специалистов, связанная с достижением в определенные сроки и при ограниченных ресурсах, запланированной совокупности целей и мероприятий, направленных на достижение конкретного образовательного результата.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Образовательный проект</a:t>
            </a:r>
          </a:p>
        </p:txBody>
      </p:sp>
    </p:spTree>
    <p:extLst>
      <p:ext uri="{BB962C8B-B14F-4D97-AF65-F5344CB8AC3E}">
        <p14:creationId xmlns:p14="http://schemas.microsoft.com/office/powerpoint/2010/main" val="3055521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Цели не в прибыли, а в повышении эффективности деятельности</a:t>
            </a:r>
          </a:p>
          <a:p>
            <a:r>
              <a:rPr lang="ru-RU" dirty="0"/>
              <a:t>Заказчики, участники, разработчики и исполнители чаще всего все из сферы образования;</a:t>
            </a:r>
          </a:p>
          <a:p>
            <a:r>
              <a:rPr lang="ru-RU" dirty="0"/>
              <a:t>Длительная окупаемость или заведомо убыточные проекты</a:t>
            </a:r>
          </a:p>
          <a:p>
            <a:r>
              <a:rPr lang="ru-RU" dirty="0"/>
              <a:t>Умеренные бюджеты. Недофинансирование проектов.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Особенности проектов в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val="1907064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Назовите известные проекты, реализуемые в сфере образования. Определите их типы.</a:t>
            </a:r>
          </a:p>
          <a:p>
            <a:r>
              <a:rPr lang="ru-RU" dirty="0"/>
              <a:t>Правомерно ли назвать программу развития образовательной организацией проектом? Обоснуйте.</a:t>
            </a:r>
          </a:p>
          <a:p>
            <a:r>
              <a:rPr lang="ru-RU" dirty="0"/>
              <a:t>Сформулируйте идею нового проекта в вашей образовательной организации.</a:t>
            </a:r>
          </a:p>
          <a:p>
            <a:r>
              <a:rPr lang="ru-RU" dirty="0"/>
              <a:t>Определите, к каким типам проектов он будет относиться.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639341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Управление проектом: </a:t>
            </a:r>
            <a:br>
              <a:rPr lang="ru-RU" dirty="0"/>
            </a:br>
            <a:r>
              <a:rPr lang="ru-RU" dirty="0"/>
              <a:t>жизненный цикл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Часть 2</a:t>
            </a:r>
          </a:p>
        </p:txBody>
      </p:sp>
    </p:spTree>
    <p:extLst>
      <p:ext uri="{BB962C8B-B14F-4D97-AF65-F5344CB8AC3E}">
        <p14:creationId xmlns:p14="http://schemas.microsoft.com/office/powerpoint/2010/main" val="1379568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628800"/>
            <a:ext cx="4536504" cy="4497363"/>
          </a:xfrm>
        </p:spPr>
        <p:txBody>
          <a:bodyPr>
            <a:normAutofit fontScale="92500" lnSpcReduction="20000"/>
          </a:bodyPr>
          <a:lstStyle/>
          <a:p>
            <a:r>
              <a:rPr lang="ru-RU" sz="3200" dirty="0"/>
              <a:t>Макросреда проекта</a:t>
            </a:r>
          </a:p>
          <a:p>
            <a:r>
              <a:rPr lang="ru-RU" sz="3200" dirty="0"/>
              <a:t>Микросреда проекта</a:t>
            </a:r>
          </a:p>
          <a:p>
            <a:endParaRPr lang="ru-RU" sz="3200" dirty="0"/>
          </a:p>
          <a:p>
            <a:r>
              <a:rPr lang="ru-RU" sz="3200" b="1" dirty="0"/>
              <a:t>Характеристики:</a:t>
            </a:r>
          </a:p>
          <a:p>
            <a:r>
              <a:rPr lang="ru-RU" sz="3200" dirty="0"/>
              <a:t>Динамичная</a:t>
            </a:r>
          </a:p>
          <a:p>
            <a:r>
              <a:rPr lang="ru-RU" sz="3200" dirty="0"/>
              <a:t>Враждебная/</a:t>
            </a:r>
          </a:p>
          <a:p>
            <a:r>
              <a:rPr lang="ru-RU" sz="3200" dirty="0"/>
              <a:t>благоприятная</a:t>
            </a:r>
          </a:p>
          <a:p>
            <a:r>
              <a:rPr lang="ru-RU" sz="3200" dirty="0"/>
              <a:t>Разнообразная</a:t>
            </a:r>
          </a:p>
          <a:p>
            <a:r>
              <a:rPr lang="ru-RU" sz="3200" dirty="0"/>
              <a:t>Технически сложная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Окружение проекта</a:t>
            </a:r>
          </a:p>
        </p:txBody>
      </p:sp>
      <p:pic>
        <p:nvPicPr>
          <p:cNvPr id="3074" name="Picture 2" descr="http://odtdocs.ru/pars_docs/refs/1/33/33_html_m72f10fe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4644008" cy="403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763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/>
          </a:bodyPr>
          <a:lstStyle/>
          <a:p>
            <a:r>
              <a:rPr lang="ru-RU" sz="3600" dirty="0" err="1"/>
              <a:t>Акторы</a:t>
            </a:r>
            <a:endParaRPr lang="ru-RU" sz="3600" dirty="0"/>
          </a:p>
          <a:p>
            <a:r>
              <a:rPr lang="ru-RU" sz="3600" dirty="0"/>
              <a:t>Аутсайдеры</a:t>
            </a:r>
          </a:p>
          <a:p>
            <a:r>
              <a:rPr lang="ru-RU" sz="3600" dirty="0" err="1"/>
              <a:t>Стейкхолдеры</a:t>
            </a:r>
            <a:endParaRPr lang="ru-RU" sz="3600" dirty="0"/>
          </a:p>
          <a:p>
            <a:r>
              <a:rPr lang="ru-RU" sz="3600" dirty="0"/>
              <a:t>Заинтересованные стороны</a:t>
            </a:r>
          </a:p>
          <a:p>
            <a:r>
              <a:rPr lang="ru-RU" sz="3600" dirty="0"/>
              <a:t>Вовлеченные группы</a:t>
            </a:r>
          </a:p>
          <a:p>
            <a:r>
              <a:rPr lang="ru-RU" sz="3600" dirty="0"/>
              <a:t>Целевые группы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Социальные группы внешней среды</a:t>
            </a:r>
          </a:p>
        </p:txBody>
      </p:sp>
    </p:spTree>
    <p:extLst>
      <p:ext uri="{BB962C8B-B14F-4D97-AF65-F5344CB8AC3E}">
        <p14:creationId xmlns:p14="http://schemas.microsoft.com/office/powerpoint/2010/main" val="1556887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060848"/>
            <a:ext cx="8280919" cy="4536504"/>
          </a:xfrm>
        </p:spPr>
        <p:txBody>
          <a:bodyPr>
            <a:noAutofit/>
          </a:bodyPr>
          <a:lstStyle/>
          <a:p>
            <a:r>
              <a:rPr lang="ru-RU" sz="2000" dirty="0"/>
              <a:t>Выделять и классифицировать проекты и задачи управления проектами в рамках своей организации</a:t>
            </a:r>
          </a:p>
          <a:p>
            <a:r>
              <a:rPr lang="ru-RU" sz="2000" dirty="0"/>
              <a:t>Разрабатывать иерархическую и логическую структуры проекта</a:t>
            </a:r>
          </a:p>
          <a:p>
            <a:r>
              <a:rPr lang="ru-RU" sz="2000" dirty="0"/>
              <a:t>Осуществлять расчет сроков исполнения работ проекта </a:t>
            </a:r>
          </a:p>
          <a:p>
            <a:r>
              <a:rPr lang="ru-RU" sz="2000" dirty="0"/>
              <a:t>Определять наличные ресурсы и видеть потребности проекта в ресурсах</a:t>
            </a:r>
          </a:p>
          <a:p>
            <a:r>
              <a:rPr lang="ru-RU" sz="2000" dirty="0"/>
              <a:t>Определять потребностей проекта в финансировании</a:t>
            </a:r>
          </a:p>
          <a:p>
            <a:r>
              <a:rPr lang="ru-RU" sz="2000" dirty="0"/>
              <a:t>Разрабатывать, анализировать и оптимизировать план проекта</a:t>
            </a:r>
          </a:p>
          <a:p>
            <a:r>
              <a:rPr lang="ru-RU" sz="2000" dirty="0"/>
              <a:t>Определять роли участников проектов</a:t>
            </a:r>
          </a:p>
          <a:p>
            <a:r>
              <a:rPr lang="ru-RU" sz="2000" dirty="0"/>
              <a:t>Применять системные подходы и методы управления проектами</a:t>
            </a:r>
          </a:p>
          <a:p>
            <a:r>
              <a:rPr lang="ru-RU" sz="2000" dirty="0"/>
              <a:t>Устанавливать и контролировать критерии оптимальной реализации проекта</a:t>
            </a:r>
          </a:p>
          <a:p>
            <a:r>
              <a:rPr lang="ru-RU" sz="2000" dirty="0"/>
              <a:t>Разрабатывать и внедрять процедуры контроля реализации проекта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Задачи курса</a:t>
            </a:r>
          </a:p>
        </p:txBody>
      </p:sp>
    </p:spTree>
    <p:extLst>
      <p:ext uri="{BB962C8B-B14F-4D97-AF65-F5344CB8AC3E}">
        <p14:creationId xmlns:p14="http://schemas.microsoft.com/office/powerpoint/2010/main" val="481701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/>
              <a:t>Клиенты</a:t>
            </a:r>
          </a:p>
          <a:p>
            <a:r>
              <a:rPr lang="ru-RU" sz="3600" dirty="0" err="1"/>
              <a:t>Благополучатели</a:t>
            </a:r>
            <a:r>
              <a:rPr lang="ru-RU" sz="3600" dirty="0"/>
              <a:t> (бенефициары)</a:t>
            </a:r>
          </a:p>
          <a:p>
            <a:r>
              <a:rPr lang="ru-RU" sz="3600" dirty="0"/>
              <a:t>Заказчики</a:t>
            </a:r>
          </a:p>
          <a:p>
            <a:r>
              <a:rPr lang="ru-RU" sz="3600" dirty="0"/>
              <a:t>Потребители</a:t>
            </a:r>
          </a:p>
          <a:p>
            <a:r>
              <a:rPr lang="ru-RU" sz="3600" dirty="0"/>
              <a:t>Поставщики</a:t>
            </a:r>
          </a:p>
          <a:p>
            <a:r>
              <a:rPr lang="ru-RU" sz="3600" dirty="0"/>
              <a:t>Создатели общественного мнения</a:t>
            </a:r>
          </a:p>
          <a:p>
            <a:r>
              <a:rPr lang="ru-RU" sz="3600" dirty="0"/>
              <a:t>Партнеры</a:t>
            </a:r>
          </a:p>
          <a:p>
            <a:r>
              <a:rPr lang="ru-RU" sz="3600" dirty="0"/>
              <a:t>Конкуренты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Функциональные группы внешней среды</a:t>
            </a:r>
          </a:p>
        </p:txBody>
      </p:sp>
    </p:spTree>
    <p:extLst>
      <p:ext uri="{BB962C8B-B14F-4D97-AF65-F5344CB8AC3E}">
        <p14:creationId xmlns:p14="http://schemas.microsoft.com/office/powerpoint/2010/main" val="175352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 как открытая система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8719420" cy="369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61154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/>
          <a:lstStyle/>
          <a:p>
            <a:r>
              <a:rPr lang="ru-RU" dirty="0"/>
              <a:t>Чего хочет внешняя среда?</a:t>
            </a:r>
          </a:p>
          <a:p>
            <a:r>
              <a:rPr lang="ru-RU" dirty="0"/>
              <a:t>Потребности, спрос, заказ, вызовы</a:t>
            </a:r>
          </a:p>
          <a:p>
            <a:r>
              <a:rPr lang="ru-RU" dirty="0"/>
              <a:t>Какие свойства влияют на наш проект?</a:t>
            </a:r>
          </a:p>
          <a:p>
            <a:r>
              <a:rPr lang="ru-RU" dirty="0"/>
              <a:t>Какие возможности?</a:t>
            </a:r>
          </a:p>
          <a:p>
            <a:r>
              <a:rPr lang="ru-RU" dirty="0"/>
              <a:t>Какие ограничения?</a:t>
            </a:r>
          </a:p>
          <a:p>
            <a:r>
              <a:rPr lang="ru-RU" dirty="0"/>
              <a:t>Какие угрозы, риски?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 нужно знать о внешней среде</a:t>
            </a:r>
          </a:p>
        </p:txBody>
      </p:sp>
    </p:spTree>
    <p:extLst>
      <p:ext uri="{BB962C8B-B14F-4D97-AF65-F5344CB8AC3E}">
        <p14:creationId xmlns:p14="http://schemas.microsoft.com/office/powerpoint/2010/main" val="4294309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Входы – требования заказчика, ожидаемые требования клиентов</a:t>
            </a:r>
          </a:p>
          <a:p>
            <a:endParaRPr lang="ru-RU" dirty="0"/>
          </a:p>
          <a:p>
            <a:r>
              <a:rPr lang="ru-RU" dirty="0"/>
              <a:t>Выходы  - результаты, продукты, эффекты, последствия</a:t>
            </a:r>
          </a:p>
          <a:p>
            <a:endParaRPr lang="ru-RU" dirty="0"/>
          </a:p>
          <a:p>
            <a:r>
              <a:rPr lang="ru-RU" dirty="0"/>
              <a:t>Входы и выходы «для себя» и «для других»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Входы-выходы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875738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Потребители:</a:t>
            </a:r>
          </a:p>
          <a:p>
            <a:r>
              <a:rPr lang="ru-RU" sz="1800" dirty="0"/>
              <a:t>Внешние</a:t>
            </a:r>
          </a:p>
          <a:p>
            <a:r>
              <a:rPr lang="ru-RU" sz="1800" dirty="0"/>
              <a:t>Внутренние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Задание: создать контекстную диаграмму проекта</a:t>
            </a: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95289" y="3275806"/>
            <a:ext cx="8137525" cy="3228975"/>
            <a:chOff x="476" y="1071"/>
            <a:chExt cx="5126" cy="2034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1701" y="1661"/>
              <a:ext cx="2449" cy="756"/>
            </a:xfrm>
            <a:prstGeom prst="rect">
              <a:avLst/>
            </a:prstGeom>
            <a:solidFill>
              <a:srgbClr val="FBF695"/>
            </a:solidFill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endParaRPr lang="ru-RU" altLang="ru-RU" dirty="0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r>
                <a:rPr lang="ru-RU" altLang="ru-RU" dirty="0">
                  <a:latin typeface="Verdana" pitchFamily="34" charset="0"/>
                  <a:ea typeface="Arial Unicode MS" pitchFamily="34" charset="-128"/>
                  <a:cs typeface="Arial Unicode MS" pitchFamily="34" charset="-128"/>
                </a:rPr>
                <a:t>РЕАЛИЗУЕМАЯ ДЕЯТЕЛЬНОСТЬ</a:t>
              </a:r>
            </a:p>
            <a:p>
              <a:pPr algn="ctr"/>
              <a:endParaRPr lang="ru-RU" altLang="ru-RU" dirty="0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ru-RU" altLang="ru-RU" dirty="0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1701" y="2160"/>
              <a:ext cx="24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1020" y="2024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4150" y="2024"/>
              <a:ext cx="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925" y="1207"/>
              <a:ext cx="0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V="1">
              <a:off x="2971" y="2432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Text Box 9" descr="10%"/>
            <p:cNvSpPr txBox="1">
              <a:spLocks noChangeArrowheads="1"/>
            </p:cNvSpPr>
            <p:nvPr/>
          </p:nvSpPr>
          <p:spPr bwMode="auto">
            <a:xfrm>
              <a:off x="476" y="1752"/>
              <a:ext cx="998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ru-RU" altLang="ru-RU" b="1" i="1" dirty="0">
                  <a:latin typeface="Verdana" pitchFamily="34" charset="0"/>
                  <a:ea typeface="Arial Unicode MS" pitchFamily="34" charset="-128"/>
                  <a:cs typeface="Arial Unicode MS" pitchFamily="34" charset="-128"/>
                </a:rPr>
                <a:t>Входы:</a:t>
              </a:r>
            </a:p>
            <a:p>
              <a:pPr algn="r">
                <a:spcBef>
                  <a:spcPct val="50000"/>
                </a:spcBef>
              </a:pPr>
              <a:endParaRPr lang="ru-RU" altLang="ru-RU" dirty="0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Text Box 10" descr="10%"/>
            <p:cNvSpPr txBox="1">
              <a:spLocks noChangeArrowheads="1"/>
            </p:cNvSpPr>
            <p:nvPr/>
          </p:nvSpPr>
          <p:spPr bwMode="auto">
            <a:xfrm>
              <a:off x="4241" y="1752"/>
              <a:ext cx="1361" cy="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b="1" i="1">
                  <a:latin typeface="Verdana" pitchFamily="34" charset="0"/>
                  <a:ea typeface="Arial Unicode MS" pitchFamily="34" charset="-128"/>
                  <a:cs typeface="Arial Unicode MS" pitchFamily="34" charset="-128"/>
                </a:rPr>
                <a:t>Выходы:</a:t>
              </a:r>
            </a:p>
            <a:p>
              <a:pPr>
                <a:spcBef>
                  <a:spcPct val="50000"/>
                </a:spcBef>
              </a:pPr>
              <a:endParaRPr lang="ru-RU" altLang="ru-RU" b="1" i="1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  <a:p>
              <a:pPr>
                <a:spcBef>
                  <a:spcPct val="50000"/>
                </a:spcBef>
              </a:pPr>
              <a:endParaRPr lang="ru-RU" altLang="ru-RU" b="1" i="1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Text Box 11" descr="10%"/>
            <p:cNvSpPr txBox="1">
              <a:spLocks noChangeArrowheads="1"/>
            </p:cNvSpPr>
            <p:nvPr/>
          </p:nvSpPr>
          <p:spPr bwMode="auto">
            <a:xfrm>
              <a:off x="2925" y="1071"/>
              <a:ext cx="249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b="1" i="1" dirty="0">
                  <a:latin typeface="Verdana" pitchFamily="34" charset="0"/>
                  <a:ea typeface="Arial Unicode MS" pitchFamily="34" charset="-128"/>
                  <a:cs typeface="Arial Unicode MS" pitchFamily="34" charset="-128"/>
                </a:rPr>
                <a:t>Правила:</a:t>
              </a:r>
            </a:p>
            <a:p>
              <a:endParaRPr lang="ru-RU" altLang="ru-RU" dirty="0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Text Box 12" descr="10%"/>
            <p:cNvSpPr txBox="1">
              <a:spLocks noChangeArrowheads="1"/>
            </p:cNvSpPr>
            <p:nvPr/>
          </p:nvSpPr>
          <p:spPr bwMode="auto">
            <a:xfrm>
              <a:off x="1655" y="2614"/>
              <a:ext cx="1225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ru-RU" altLang="ru-RU" b="1" i="1">
                  <a:latin typeface="Verdana" pitchFamily="34" charset="0"/>
                  <a:ea typeface="Arial Unicode MS" pitchFamily="34" charset="-128"/>
                  <a:cs typeface="Arial Unicode MS" pitchFamily="34" charset="-128"/>
                </a:rPr>
                <a:t>Ресурсы:</a:t>
              </a:r>
            </a:p>
            <a:p>
              <a:pPr algn="r">
                <a:spcBef>
                  <a:spcPct val="50000"/>
                </a:spcBef>
              </a:pPr>
              <a:endParaRPr lang="ru-RU" altLang="ru-RU"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5" name="Text Box 13" descr="10%"/>
          <p:cNvSpPr txBox="1">
            <a:spLocks noChangeArrowheads="1"/>
          </p:cNvSpPr>
          <p:nvPr/>
        </p:nvSpPr>
        <p:spPr bwMode="auto">
          <a:xfrm>
            <a:off x="1042988" y="1773237"/>
            <a:ext cx="6121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9A0000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rPr>
              <a:t>Контекстная диаграмма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491896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Результативность</a:t>
            </a:r>
          </a:p>
          <a:p>
            <a:r>
              <a:rPr lang="ru-RU" dirty="0"/>
              <a:t>Экономичность, эффективность</a:t>
            </a:r>
          </a:p>
          <a:p>
            <a:r>
              <a:rPr lang="ru-RU" dirty="0"/>
              <a:t>Реализуемость, осуществимость</a:t>
            </a:r>
          </a:p>
          <a:p>
            <a:r>
              <a:rPr lang="ru-RU" dirty="0" err="1"/>
              <a:t>Конкурентноспособность</a:t>
            </a:r>
            <a:endParaRPr lang="ru-RU" dirty="0"/>
          </a:p>
          <a:p>
            <a:r>
              <a:rPr lang="ru-RU" dirty="0"/>
              <a:t>Жизнеспособность</a:t>
            </a:r>
          </a:p>
          <a:p>
            <a:r>
              <a:rPr lang="ru-RU" dirty="0"/>
              <a:t>Востребованность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Качество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532697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3634"/>
          </a:xfrm>
        </p:spPr>
        <p:txBody>
          <a:bodyPr>
            <a:normAutofit fontScale="90000"/>
          </a:bodyPr>
          <a:lstStyle/>
          <a:p>
            <a:r>
              <a:rPr lang="ru-RU" dirty="0"/>
              <a:t>Цикл проекта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31962"/>
            <a:ext cx="8968071" cy="59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8814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Первая фаза – </a:t>
            </a:r>
            <a:r>
              <a:rPr lang="ru-RU" dirty="0" err="1"/>
              <a:t>предпроектный</a:t>
            </a:r>
            <a:r>
              <a:rPr lang="ru-RU" dirty="0"/>
              <a:t> анализ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1"/>
          <a:stretch/>
        </p:blipFill>
        <p:spPr bwMode="auto">
          <a:xfrm>
            <a:off x="467544" y="2665765"/>
            <a:ext cx="8542937" cy="398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768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Вторая фаза - разработка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25" b="-1"/>
          <a:stretch/>
        </p:blipFill>
        <p:spPr bwMode="auto">
          <a:xfrm>
            <a:off x="408610" y="2708920"/>
            <a:ext cx="8423222" cy="384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838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описания проекта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33" y="1700808"/>
            <a:ext cx="7760333" cy="1210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96877"/>
            <a:ext cx="73914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119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Процессы</a:t>
            </a:r>
            <a:r>
              <a:rPr lang="ru-RU" sz="3200" dirty="0"/>
              <a:t> – текущие, повторяющиеся, носят циклический характер</a:t>
            </a:r>
          </a:p>
          <a:p>
            <a:r>
              <a:rPr lang="ru-RU" sz="3200" b="1" dirty="0"/>
              <a:t>Проекты</a:t>
            </a:r>
            <a:r>
              <a:rPr lang="ru-RU" sz="3200" dirty="0"/>
              <a:t> - достижение уникальных целей в определенные сроки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Процессы и проекты</a:t>
            </a:r>
          </a:p>
        </p:txBody>
      </p:sp>
    </p:spTree>
    <p:extLst>
      <p:ext uri="{BB962C8B-B14F-4D97-AF65-F5344CB8AC3E}">
        <p14:creationId xmlns:p14="http://schemas.microsoft.com/office/powerpoint/2010/main" val="1419406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Третья фаза - реализация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706699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822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Четвертая фаза - завершение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05" y="2708920"/>
            <a:ext cx="8626913" cy="351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878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Выполните упражнение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Упражнение по проекту</a:t>
            </a:r>
          </a:p>
        </p:txBody>
      </p:sp>
    </p:spTree>
    <p:extLst>
      <p:ext uri="{BB962C8B-B14F-4D97-AF65-F5344CB8AC3E}">
        <p14:creationId xmlns:p14="http://schemas.microsoft.com/office/powerpoint/2010/main" val="2911006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r>
              <a:rPr lang="ru-RU" dirty="0"/>
              <a:t>Анализ заинтересованных сторон и внешней среды (</a:t>
            </a:r>
            <a:r>
              <a:rPr lang="en-US" dirty="0"/>
              <a:t>PEST-</a:t>
            </a:r>
            <a:r>
              <a:rPr lang="ru-RU" dirty="0"/>
              <a:t>анализ)</a:t>
            </a:r>
          </a:p>
          <a:p>
            <a:r>
              <a:rPr lang="ru-RU" dirty="0"/>
              <a:t>Анализ проблем и целей (</a:t>
            </a:r>
            <a:r>
              <a:rPr lang="en-US" dirty="0"/>
              <a:t>SWOT</a:t>
            </a:r>
            <a:r>
              <a:rPr lang="ru-RU" dirty="0"/>
              <a:t>-анализ)</a:t>
            </a:r>
          </a:p>
          <a:p>
            <a:r>
              <a:rPr lang="ru-RU" dirty="0"/>
              <a:t>Установление внутренней логики</a:t>
            </a:r>
          </a:p>
          <a:p>
            <a:r>
              <a:rPr lang="ru-RU" dirty="0"/>
              <a:t>Определение допущений и факторов риска</a:t>
            </a:r>
          </a:p>
          <a:p>
            <a:r>
              <a:rPr lang="ru-RU" dirty="0"/>
              <a:t>Определение показателей</a:t>
            </a:r>
          </a:p>
          <a:p>
            <a:r>
              <a:rPr lang="ru-RU" dirty="0"/>
              <a:t>Составление графика мероприятий</a:t>
            </a:r>
          </a:p>
          <a:p>
            <a:r>
              <a:rPr lang="ru-RU" dirty="0"/>
              <a:t>Составление плана расходов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Предпроектный</a:t>
            </a:r>
            <a:r>
              <a:rPr lang="ru-RU" dirty="0"/>
              <a:t> анализ</a:t>
            </a:r>
          </a:p>
        </p:txBody>
      </p:sp>
    </p:spTree>
    <p:extLst>
      <p:ext uri="{BB962C8B-B14F-4D97-AF65-F5344CB8AC3E}">
        <p14:creationId xmlns:p14="http://schemas.microsoft.com/office/powerpoint/2010/main" val="29134525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0685771"/>
              </p:ext>
            </p:extLst>
          </p:nvPr>
        </p:nvGraphicFramePr>
        <p:xfrm>
          <a:off x="323527" y="2204861"/>
          <a:ext cx="8424936" cy="453650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27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7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71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Значимые факторы внешней среды, которые могут оказать влияние на деятельность ОУ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Сейчас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Через 3-5 лет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1. Политические факторы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2. Экономические факторы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3. Социальные факторы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Технологические факторы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PEST-</a:t>
            </a:r>
            <a:r>
              <a:rPr lang="ru-RU" dirty="0"/>
              <a:t>анализ</a:t>
            </a:r>
          </a:p>
        </p:txBody>
      </p:sp>
    </p:spTree>
    <p:extLst>
      <p:ext uri="{BB962C8B-B14F-4D97-AF65-F5344CB8AC3E}">
        <p14:creationId xmlns:p14="http://schemas.microsoft.com/office/powerpoint/2010/main" val="12889447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613933"/>
              </p:ext>
            </p:extLst>
          </p:nvPr>
        </p:nvGraphicFramePr>
        <p:xfrm>
          <a:off x="467544" y="2564904"/>
          <a:ext cx="7992887" cy="406758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4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8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8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Сильные стороны (возможности)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Слабые стороны (угрозы)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432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Внешняя среда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 vert="vert27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6837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Внутренняя среда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 vert="vert27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956" marR="349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1578504"/>
          </a:xfrm>
        </p:spPr>
        <p:txBody>
          <a:bodyPr>
            <a:normAutofit fontScale="90000"/>
          </a:bodyPr>
          <a:lstStyle/>
          <a:p>
            <a:r>
              <a:rPr lang="en-US" dirty="0"/>
              <a:t>SWOT-</a:t>
            </a:r>
            <a:r>
              <a:rPr lang="ru-RU" dirty="0"/>
              <a:t>анализ</a:t>
            </a:r>
            <a:br>
              <a:rPr lang="ru-RU" dirty="0"/>
            </a:br>
            <a:r>
              <a:rPr lang="ru-RU" sz="3100" dirty="0" err="1"/>
              <a:t>strength</a:t>
            </a:r>
            <a:r>
              <a:rPr lang="ru-RU" sz="3100" dirty="0"/>
              <a:t> – сила; </a:t>
            </a:r>
            <a:r>
              <a:rPr lang="ru-RU" sz="3100" dirty="0" err="1"/>
              <a:t>weakness</a:t>
            </a:r>
            <a:r>
              <a:rPr lang="ru-RU" sz="3100" dirty="0"/>
              <a:t>  - слабость; </a:t>
            </a:r>
            <a:r>
              <a:rPr lang="ru-RU" sz="3100" dirty="0" err="1"/>
              <a:t>opportunity</a:t>
            </a:r>
            <a:r>
              <a:rPr lang="ru-RU" sz="3100" dirty="0"/>
              <a:t> – возможности; </a:t>
            </a:r>
            <a:r>
              <a:rPr lang="ru-RU" sz="3100" dirty="0" err="1"/>
              <a:t>threat</a:t>
            </a:r>
            <a:r>
              <a:rPr lang="ru-RU" sz="3100" dirty="0"/>
              <a:t> - угрозы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9027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Проведите </a:t>
            </a:r>
            <a:r>
              <a:rPr lang="en-US" dirty="0"/>
              <a:t>PEST-</a:t>
            </a:r>
            <a:r>
              <a:rPr lang="ru-RU" dirty="0"/>
              <a:t>анализ внешнего макроокружения вашей организации с точки зрения прогноза влияний основных факторов дальней среды на реализацию вашего проекта в ближайшие 2-3 года</a:t>
            </a:r>
          </a:p>
          <a:p>
            <a:r>
              <a:rPr lang="ru-RU" dirty="0"/>
              <a:t>Проведите самостоятельно или в группе </a:t>
            </a:r>
            <a:r>
              <a:rPr lang="en-US" dirty="0"/>
              <a:t>SWOT</a:t>
            </a:r>
            <a:r>
              <a:rPr lang="ru-RU" dirty="0"/>
              <a:t>-анализ ситуации в образовательной системе с точки зрения ее готовности к разработке и реализации проекта в ближайшие 2-3 года</a:t>
            </a:r>
          </a:p>
          <a:p>
            <a:r>
              <a:rPr lang="ru-RU" dirty="0"/>
              <a:t>На основе проведенных анализов составьте тезисы выступления перед коллективом «Почему и зачем нам необходим проект?»</a:t>
            </a:r>
          </a:p>
          <a:p>
            <a:r>
              <a:rPr lang="ru-RU" dirty="0"/>
              <a:t>Определите в Вашей организации главные точки роста и узлы сопротивления изменениям, составьте прогноз отношения различных участников к проекту.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7305638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>
            <a:normAutofit/>
          </a:bodyPr>
          <a:lstStyle/>
          <a:p>
            <a:r>
              <a:rPr lang="ru-RU" dirty="0"/>
              <a:t>Анализ заинтересованных сторон</a:t>
            </a:r>
          </a:p>
          <a:p>
            <a:r>
              <a:rPr lang="ru-RU" dirty="0"/>
              <a:t>Анализ проблем</a:t>
            </a:r>
          </a:p>
          <a:p>
            <a:r>
              <a:rPr lang="ru-RU" dirty="0"/>
              <a:t>Анализ целей (построение дерева целей)</a:t>
            </a:r>
          </a:p>
          <a:p>
            <a:r>
              <a:rPr lang="ru-RU" dirty="0"/>
              <a:t>Установление внутренней логики проекта (составных частей проекта)</a:t>
            </a:r>
          </a:p>
          <a:p>
            <a:r>
              <a:rPr lang="ru-RU" dirty="0"/>
              <a:t>Определение допущений и факторов риска</a:t>
            </a:r>
          </a:p>
          <a:p>
            <a:r>
              <a:rPr lang="ru-RU" dirty="0"/>
              <a:t>Определение показателей и средств измерения</a:t>
            </a:r>
          </a:p>
          <a:p>
            <a:r>
              <a:rPr lang="ru-RU" dirty="0"/>
              <a:t>Составление графика мероприятий</a:t>
            </a:r>
          </a:p>
          <a:p>
            <a:r>
              <a:rPr lang="ru-RU" dirty="0"/>
              <a:t>Составление плана расходов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Фаза проектирования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38595659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700808"/>
            <a:ext cx="8352928" cy="338437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Кому нужен наш проект?</a:t>
            </a:r>
          </a:p>
          <a:p>
            <a:r>
              <a:rPr lang="ru-RU" dirty="0"/>
              <a:t>Кто располагает необходимой информацией и опытом?</a:t>
            </a:r>
          </a:p>
          <a:p>
            <a:r>
              <a:rPr lang="ru-RU" dirty="0"/>
              <a:t>Кем будут приниматься решения по проекту?</a:t>
            </a:r>
          </a:p>
          <a:p>
            <a:r>
              <a:rPr lang="ru-RU" dirty="0"/>
              <a:t>Кем будут производиться действия по этим решениям?</a:t>
            </a:r>
          </a:p>
          <a:p>
            <a:r>
              <a:rPr lang="ru-RU" dirty="0"/>
              <a:t>Чья поддержка имеет существенное значение для проекта?</a:t>
            </a:r>
          </a:p>
          <a:p>
            <a:r>
              <a:rPr lang="ru-RU" dirty="0"/>
              <a:t>Кто имеет право на участие в проекте?</a:t>
            </a:r>
          </a:p>
          <a:p>
            <a:r>
              <a:rPr lang="ru-RU" dirty="0"/>
              <a:t>Для кого проект может представлять угрозу?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/>
              <a:t>Выявление заинтересованных сторон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7"/>
          <a:stretch/>
        </p:blipFill>
        <p:spPr bwMode="auto">
          <a:xfrm>
            <a:off x="723821" y="4797152"/>
            <a:ext cx="7408862" cy="206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5718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402523"/>
              </p:ext>
            </p:extLst>
          </p:nvPr>
        </p:nvGraphicFramePr>
        <p:xfrm>
          <a:off x="611560" y="2420888"/>
          <a:ext cx="8064896" cy="41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316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Возможности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Угрозы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8287">
                <a:tc>
                  <a:txBody>
                    <a:bodyPr/>
                    <a:lstStyle/>
                    <a:p>
                      <a:r>
                        <a:rPr lang="ru-RU" sz="2400" dirty="0"/>
                        <a:t>Как мы сможем использовать новые возможности?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Сможем ли мы своими силами противодействовать?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7380">
                <a:tc>
                  <a:txBody>
                    <a:bodyPr/>
                    <a:lstStyle/>
                    <a:p>
                      <a:r>
                        <a:rPr lang="ru-RU" sz="2400" dirty="0"/>
                        <a:t>Можно ли увеличить полезное влияние</a:t>
                      </a:r>
                      <a:r>
                        <a:rPr lang="ru-RU" sz="2400" baseline="0" dirty="0"/>
                        <a:t>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Сможем</a:t>
                      </a:r>
                      <a:r>
                        <a:rPr lang="ru-RU" sz="2400" baseline="0" dirty="0"/>
                        <a:t> ли уменьшить негативное влияние и как?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8287">
                <a:tc>
                  <a:txBody>
                    <a:bodyPr/>
                    <a:lstStyle/>
                    <a:p>
                      <a:r>
                        <a:rPr lang="ru-RU" sz="2400" dirty="0"/>
                        <a:t>Что нужно для этого сделать?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Если нет, то как подготовиться к неприятностям?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анализа</a:t>
            </a:r>
          </a:p>
        </p:txBody>
      </p:sp>
    </p:spTree>
    <p:extLst>
      <p:ext uri="{BB962C8B-B14F-4D97-AF65-F5344CB8AC3E}">
        <p14:creationId xmlns:p14="http://schemas.microsoft.com/office/powerpoint/2010/main" val="282350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876397" cy="3450696"/>
          </a:xfrm>
        </p:spPr>
        <p:txBody>
          <a:bodyPr/>
          <a:lstStyle/>
          <a:p>
            <a:r>
              <a:rPr lang="ru-RU" sz="2800" dirty="0"/>
              <a:t>направлены на достижение конкретных целей;</a:t>
            </a:r>
          </a:p>
          <a:p>
            <a:r>
              <a:rPr lang="ru-RU" sz="2800" dirty="0"/>
              <a:t>предполагают координированное выполнение взаимосвязанных действий;</a:t>
            </a:r>
          </a:p>
          <a:p>
            <a:r>
              <a:rPr lang="ru-RU" sz="2800" dirty="0"/>
              <a:t>имеют ограниченную протяженность во времени, с определенным началом и концом;</a:t>
            </a:r>
          </a:p>
          <a:p>
            <a:r>
              <a:rPr lang="ru-RU" sz="2800" dirty="0"/>
              <a:t>в определенной степени неповторимы и уникальны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характеристики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37826173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rmAutofit/>
          </a:bodyPr>
          <a:lstStyle/>
          <a:p>
            <a:r>
              <a:rPr lang="en-US" dirty="0"/>
              <a:t>SMART </a:t>
            </a:r>
            <a:r>
              <a:rPr lang="ru-RU" dirty="0"/>
              <a:t>- целеполагание</a:t>
            </a:r>
            <a:br>
              <a:rPr lang="ru-RU" dirty="0"/>
            </a:br>
            <a:r>
              <a:rPr lang="ru-RU" dirty="0"/>
              <a:t>Цели должны быть: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9" y="2060848"/>
            <a:ext cx="8568952" cy="439248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— конкретными (</a:t>
            </a:r>
            <a:r>
              <a:rPr lang="en-US" dirty="0"/>
              <a:t>Specific);</a:t>
            </a:r>
          </a:p>
          <a:p>
            <a:r>
              <a:rPr lang="en-US" dirty="0"/>
              <a:t>— </a:t>
            </a:r>
            <a:r>
              <a:rPr lang="ru-RU" dirty="0"/>
              <a:t>измеримыми (</a:t>
            </a:r>
            <a:r>
              <a:rPr lang="en-US" dirty="0"/>
              <a:t>Measurable);</a:t>
            </a:r>
          </a:p>
          <a:p>
            <a:r>
              <a:rPr lang="en-US" dirty="0"/>
              <a:t>— </a:t>
            </a:r>
            <a:r>
              <a:rPr lang="ru-RU" dirty="0"/>
              <a:t>достижимыми (</a:t>
            </a:r>
            <a:r>
              <a:rPr lang="en-US" dirty="0"/>
              <a:t>Achi</a:t>
            </a:r>
            <a:r>
              <a:rPr lang="ru-RU" dirty="0"/>
              <a:t>е</a:t>
            </a:r>
            <a:r>
              <a:rPr lang="en-US" dirty="0" err="1"/>
              <a:t>vable</a:t>
            </a:r>
            <a:r>
              <a:rPr lang="en-US" dirty="0"/>
              <a:t>);</a:t>
            </a:r>
          </a:p>
          <a:p>
            <a:r>
              <a:rPr lang="en-US" dirty="0"/>
              <a:t>— </a:t>
            </a:r>
            <a:r>
              <a:rPr lang="ru-RU" dirty="0"/>
              <a:t>значимыми (</a:t>
            </a:r>
            <a:r>
              <a:rPr lang="en-US" dirty="0"/>
              <a:t>Relevant)</a:t>
            </a:r>
            <a:r>
              <a:rPr lang="ru-RU" dirty="0"/>
              <a:t>;</a:t>
            </a:r>
            <a:endParaRPr lang="en-US" dirty="0"/>
          </a:p>
          <a:p>
            <a:r>
              <a:rPr lang="en-US" dirty="0"/>
              <a:t>—  </a:t>
            </a:r>
            <a:r>
              <a:rPr lang="ru-RU" dirty="0"/>
              <a:t>соотносимыми с конкретным периодом времени (</a:t>
            </a:r>
            <a:r>
              <a:rPr lang="en-US" dirty="0" err="1"/>
              <a:t>Timebounded</a:t>
            </a:r>
            <a:r>
              <a:rPr lang="en-US" dirty="0"/>
              <a:t>)</a:t>
            </a:r>
            <a:endParaRPr lang="ru-RU" dirty="0"/>
          </a:p>
          <a:p>
            <a:pPr marL="0" indent="0" algn="ctr">
              <a:buNone/>
            </a:pPr>
            <a:r>
              <a:rPr lang="ru-RU" sz="3500" b="1" dirty="0"/>
              <a:t>+</a:t>
            </a:r>
          </a:p>
          <a:p>
            <a:r>
              <a:rPr lang="ru-RU" dirty="0"/>
              <a:t>—  наличие обратной связи через оценку (</a:t>
            </a:r>
            <a:r>
              <a:rPr lang="ru-RU" dirty="0" err="1"/>
              <a:t>Evaluated</a:t>
            </a:r>
            <a:r>
              <a:rPr lang="ru-RU" dirty="0"/>
              <a:t>) означает оценку руководителем проекта степени приближения к цели на каждом этапе ее достижения;</a:t>
            </a:r>
          </a:p>
          <a:p>
            <a:r>
              <a:rPr lang="ru-RU" dirty="0"/>
              <a:t>—  возможность и необходимость периодической корректировки цели (</a:t>
            </a:r>
            <a:r>
              <a:rPr lang="ru-RU" dirty="0" err="1"/>
              <a:t>Reviewed</a:t>
            </a:r>
            <a:r>
              <a:rPr lang="ru-RU" dirty="0"/>
              <a:t>) в соответствии с меняющимися внешними и внутренними условиями реализации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40480177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348880"/>
            <a:ext cx="8208911" cy="4032448"/>
          </a:xfrm>
        </p:spPr>
        <p:txBody>
          <a:bodyPr>
            <a:normAutofit/>
          </a:bodyPr>
          <a:lstStyle/>
          <a:p>
            <a:r>
              <a:rPr lang="ru-RU" sz="3200" dirty="0"/>
              <a:t>Показатели должны позволять зафиксировать и измерить достижения</a:t>
            </a:r>
          </a:p>
          <a:p>
            <a:r>
              <a:rPr lang="ru-RU" sz="3200" dirty="0"/>
              <a:t>Не нужно слишком много показателей</a:t>
            </a:r>
          </a:p>
          <a:p>
            <a:r>
              <a:rPr lang="ru-RU" sz="3200" dirty="0"/>
              <a:t>У каждого показателя должен быть способ измерения или сбора информации</a:t>
            </a:r>
          </a:p>
          <a:p>
            <a:r>
              <a:rPr lang="ru-RU" sz="3200" dirty="0"/>
              <a:t>Измерение показателя не должно утяжелить проект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Показатели и средства измерения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0562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Магический треугольник проекта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7056784" cy="400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4558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проекта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41050"/>
            <a:ext cx="5544616" cy="490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2829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проекта</a:t>
            </a:r>
          </a:p>
        </p:txBody>
      </p:sp>
      <p:pic>
        <p:nvPicPr>
          <p:cNvPr id="4098" name="Picture 2" descr="&amp;Mcy;&amp;iecy;&amp;scy;&amp;tcy;&amp;ocy; &amp;rcy;&amp;acy;&amp;zcy;&amp;rcy;&amp;acy;&amp;bcy;&amp;ocy;&amp;tcy;&amp;kcy;&amp;icy; &amp;kcy;&amp;acy;&amp;lcy;&amp;iecy;&amp;ncy;&amp;dcy;&amp;acy;&amp;rcy;&amp;ncy;&amp;ocy;&amp;gcy;&amp;ocy; &amp;pcy;&amp;lcy;&amp;acy;&amp;ncy;&amp;acy; &amp;vcy; &amp;pcy;&amp;rcy;&amp;ocy;&amp;tscy;&amp;iecy;&amp;scy;&amp;scy;&amp;acy;&amp;khcy; &amp;pcy;&amp;lcy;&amp;acy;&amp;ncy;&amp;icy;&amp;rcy;&amp;ocy;&amp;vcy;&amp;acy;&amp;ncy;&amp;icy;&amp;yacy; &amp;pcy;&amp;rcy;&amp;ocy;&amp;iecy;&amp;kcy;&amp;t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72" y="1779254"/>
            <a:ext cx="8876928" cy="506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5235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4464496"/>
          </a:xfrm>
        </p:spPr>
        <p:txBody>
          <a:bodyPr/>
          <a:lstStyle/>
          <a:p>
            <a:r>
              <a:rPr lang="ru-RU" sz="3200" dirty="0"/>
              <a:t>Табличная форма.</a:t>
            </a:r>
          </a:p>
          <a:p>
            <a:r>
              <a:rPr lang="ru-RU" sz="3200" dirty="0"/>
              <a:t>Ленточная диаграмма или диаграмма </a:t>
            </a:r>
            <a:r>
              <a:rPr lang="ru-RU" sz="3200" dirty="0" err="1"/>
              <a:t>Ганта</a:t>
            </a:r>
            <a:r>
              <a:rPr lang="ru-RU" sz="3200" dirty="0"/>
              <a:t> (или </a:t>
            </a:r>
            <a:r>
              <a:rPr lang="ru-RU" sz="3200" dirty="0" err="1"/>
              <a:t>Гантта</a:t>
            </a:r>
            <a:r>
              <a:rPr lang="ru-RU" sz="3200" dirty="0"/>
              <a:t>).</a:t>
            </a:r>
          </a:p>
          <a:p>
            <a:r>
              <a:rPr lang="ru-RU" sz="3200" dirty="0"/>
              <a:t>Диаграмма контрольных событий (график по вехам).</a:t>
            </a:r>
          </a:p>
          <a:p>
            <a:r>
              <a:rPr lang="ru-RU" sz="3200" dirty="0"/>
              <a:t>Сетевая диаграмма с учетом временного масштаба.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План проекта: </a:t>
            </a:r>
            <a:br>
              <a:rPr lang="ru-RU" dirty="0"/>
            </a:br>
            <a:r>
              <a:rPr lang="ru-RU" dirty="0"/>
              <a:t>формы представления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2543720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План проекта: </a:t>
            </a:r>
            <a:br>
              <a:rPr lang="ru-RU" dirty="0"/>
            </a:br>
            <a:r>
              <a:rPr lang="ru-RU" dirty="0"/>
              <a:t>формы представления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&amp;tcy;&amp;acy;&amp;bcy;&amp;lcy;&amp;icy;&amp;chcy;&amp;ncy;&amp;acy;&amp;yacy; &amp;fcy;&amp;ocy;&amp;rcy;&amp;mcy;&amp;acy; &amp;pcy;&amp;lcy;&amp;acy;&amp;ncy;-&amp;gcy;&amp;rcy;&amp;acy;&amp;fcy;&amp;i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42" y="2132856"/>
            <a:ext cx="834321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6004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5069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 плана проекта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992207" cy="524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38276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5069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 плана проекта</a:t>
            </a:r>
          </a:p>
        </p:txBody>
      </p:sp>
      <p:pic>
        <p:nvPicPr>
          <p:cNvPr id="6146" name="Picture 2" descr="http://900igr.net/up/datas/197822/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32" y="889022"/>
            <a:ext cx="8748464" cy="656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5108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проекта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75" y="2478108"/>
            <a:ext cx="8801388" cy="436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7930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420888"/>
            <a:ext cx="8352928" cy="396044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процессы инициации (принятие решения в начале выполнения проекта); </a:t>
            </a:r>
          </a:p>
          <a:p>
            <a:r>
              <a:rPr lang="ru-RU" dirty="0"/>
              <a:t>процессы планирования (определение целей и критериев успеха проекта и разработка рабочих схем их достижения); </a:t>
            </a:r>
          </a:p>
          <a:p>
            <a:r>
              <a:rPr lang="ru-RU" dirty="0"/>
              <a:t>процессы исполнения (координация людей и других ресурсов для выполнения плана); </a:t>
            </a:r>
          </a:p>
          <a:p>
            <a:r>
              <a:rPr lang="ru-RU" dirty="0"/>
              <a:t>процессы управления и контроля (мониторинг, измерение хода работ, определение  необходимых  корректирующих  действий,  их  согласование  и применение); </a:t>
            </a:r>
          </a:p>
          <a:p>
            <a:r>
              <a:rPr lang="ru-RU" dirty="0"/>
              <a:t>процессы  завершения(формализация выполнения проекта или фазы и подведение их к упорядоченному итогу).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Процессы проекта</a:t>
            </a:r>
            <a:br>
              <a:rPr lang="ru-RU" dirty="0"/>
            </a:br>
            <a:r>
              <a:rPr lang="ru-RU" sz="2200" dirty="0"/>
              <a:t>(Процесс— это совокупность действий, приносящая результат )</a:t>
            </a:r>
          </a:p>
        </p:txBody>
      </p:sp>
    </p:spTree>
    <p:extLst>
      <p:ext uri="{BB962C8B-B14F-4D97-AF65-F5344CB8AC3E}">
        <p14:creationId xmlns:p14="http://schemas.microsoft.com/office/powerpoint/2010/main" val="29504486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ресурсов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58875"/>
            <a:ext cx="871456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4976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sz="4000" dirty="0"/>
              <a:t>цены </a:t>
            </a:r>
          </a:p>
          <a:p>
            <a:r>
              <a:rPr lang="ru-RU" sz="4000" dirty="0"/>
              <a:t>ценовая политика</a:t>
            </a:r>
          </a:p>
          <a:p>
            <a:r>
              <a:rPr lang="ru-RU" sz="4000" dirty="0"/>
              <a:t>каналы сбыта</a:t>
            </a:r>
          </a:p>
          <a:p>
            <a:r>
              <a:rPr lang="ru-RU" sz="4000" dirty="0"/>
              <a:t>реклама </a:t>
            </a:r>
          </a:p>
          <a:p>
            <a:r>
              <a:rPr lang="ru-RU" sz="4000" dirty="0"/>
              <a:t>прогноз новых услуг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Маркетинг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063281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Запуск проекта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38745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7" y="2636912"/>
            <a:ext cx="834903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804" y="3527081"/>
            <a:ext cx="7050932" cy="286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7466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Запуск проекта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564904"/>
            <a:ext cx="8280919" cy="3561259"/>
          </a:xfrm>
        </p:spPr>
        <p:txBody>
          <a:bodyPr>
            <a:normAutofit fontScale="70000" lnSpcReduction="20000"/>
          </a:bodyPr>
          <a:lstStyle/>
          <a:p>
            <a:r>
              <a:rPr lang="ru-RU" sz="4100" b="1" dirty="0"/>
              <a:t>Правило 3. Без энтузиаста любой проект мертв!</a:t>
            </a:r>
          </a:p>
          <a:p>
            <a:r>
              <a:rPr lang="ru-RU" sz="4100" b="1" dirty="0"/>
              <a:t>Правило 4. Проект нельзя обсуждать без обоснования</a:t>
            </a:r>
          </a:p>
          <a:p>
            <a:r>
              <a:rPr lang="ru-RU" sz="4100" b="1" dirty="0"/>
              <a:t>Правило 5. Не бывает проекта без руководителя!</a:t>
            </a:r>
          </a:p>
          <a:p>
            <a:r>
              <a:rPr lang="ru-RU" sz="4100" b="1" dirty="0"/>
              <a:t>Правило 6. Руководитель должен быть один!</a:t>
            </a:r>
          </a:p>
          <a:p>
            <a:r>
              <a:rPr lang="ru-RU" sz="4100" b="1" dirty="0"/>
              <a:t>Правило 7. Проект нельзя запускать без плана, написанного лично руководителем проекта!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334478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Запуск проекта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564904"/>
            <a:ext cx="8280919" cy="3561259"/>
          </a:xfrm>
        </p:spPr>
        <p:txBody>
          <a:bodyPr>
            <a:normAutofit fontScale="70000" lnSpcReduction="20000"/>
          </a:bodyPr>
          <a:lstStyle/>
          <a:p>
            <a:r>
              <a:rPr lang="ru-RU" sz="4100" b="1" dirty="0"/>
              <a:t>Правило 8. Проект нельзя запускать без ресурсов!</a:t>
            </a:r>
          </a:p>
          <a:p>
            <a:r>
              <a:rPr lang="ru-RU" sz="4100" b="1" dirty="0"/>
              <a:t>Правило 9. Естественное торможение в начале проекта – это норма!</a:t>
            </a:r>
          </a:p>
          <a:p>
            <a:r>
              <a:rPr lang="ru-RU" sz="4100" b="1" dirty="0"/>
              <a:t>Правило 10. Только коррекцией в контрольных точках можно удержать проект от срыва.</a:t>
            </a:r>
          </a:p>
          <a:p>
            <a:r>
              <a:rPr lang="ru-RU" sz="4100" b="1" dirty="0"/>
              <a:t>Правило 11. После окончания проекта нужно правильно переключить ответственность на </a:t>
            </a:r>
            <a:r>
              <a:rPr lang="ru-RU" sz="4100" b="1"/>
              <a:t>проект поддержки </a:t>
            </a:r>
            <a:r>
              <a:rPr lang="ru-RU" sz="4100" b="1" dirty="0"/>
              <a:t>проекта</a:t>
            </a:r>
          </a:p>
          <a:p>
            <a:endParaRPr lang="ru-RU" sz="4100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5998758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Запуск проекта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15941" y="2132856"/>
            <a:ext cx="676875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Решение о запуске проекта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15941" y="3284984"/>
            <a:ext cx="676875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Обучение проектных команд (если необходимо)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15941" y="4365104"/>
            <a:ext cx="676875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Осуществление мероприятий проекта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5444" y="5517232"/>
            <a:ext cx="676875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Общественное продвижение проекта,  информационное и </a:t>
            </a:r>
            <a:r>
              <a:rPr lang="en-US" dirty="0"/>
              <a:t>PR-</a:t>
            </a:r>
            <a:r>
              <a:rPr lang="ru-RU" dirty="0"/>
              <a:t>обеспечение</a:t>
            </a:r>
          </a:p>
        </p:txBody>
      </p:sp>
    </p:spTree>
    <p:extLst>
      <p:ext uri="{BB962C8B-B14F-4D97-AF65-F5344CB8AC3E}">
        <p14:creationId xmlns:p14="http://schemas.microsoft.com/office/powerpoint/2010/main" val="42328467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Источники коммуникационных барьеров:</a:t>
            </a:r>
          </a:p>
          <a:p>
            <a:r>
              <a:rPr lang="ru-RU" sz="3600" dirty="0"/>
              <a:t>Барьеры восприятия</a:t>
            </a:r>
          </a:p>
          <a:p>
            <a:r>
              <a:rPr lang="ru-RU" sz="3600" dirty="0"/>
              <a:t>Личные качества и интересы </a:t>
            </a:r>
          </a:p>
          <a:p>
            <a:r>
              <a:rPr lang="ru-RU" sz="3600" dirty="0"/>
              <a:t>Мнения, эмоции и предубеждения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Управление коммуникациями в проекте</a:t>
            </a:r>
          </a:p>
        </p:txBody>
      </p:sp>
    </p:spTree>
    <p:extLst>
      <p:ext uri="{BB962C8B-B14F-4D97-AF65-F5344CB8AC3E}">
        <p14:creationId xmlns:p14="http://schemas.microsoft.com/office/powerpoint/2010/main" val="19562823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8164358" cy="43204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Барьеры восприятия</a:t>
            </a:r>
          </a:p>
        </p:txBody>
      </p:sp>
    </p:spTree>
    <p:extLst>
      <p:ext uri="{BB962C8B-B14F-4D97-AF65-F5344CB8AC3E}">
        <p14:creationId xmlns:p14="http://schemas.microsoft.com/office/powerpoint/2010/main" val="16217350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247" t="7244" r="28939" b="10171"/>
          <a:stretch/>
        </p:blipFill>
        <p:spPr>
          <a:xfrm>
            <a:off x="755576" y="404664"/>
            <a:ext cx="7056784" cy="620709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5942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Проектная команда</a:t>
            </a:r>
          </a:p>
        </p:txBody>
      </p:sp>
      <p:sp>
        <p:nvSpPr>
          <p:cNvPr id="4" name="Блок-схема: ручное управление 3"/>
          <p:cNvSpPr/>
          <p:nvPr/>
        </p:nvSpPr>
        <p:spPr>
          <a:xfrm rot="10800000">
            <a:off x="1835696" y="4510577"/>
            <a:ext cx="4680520" cy="2088232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836748" y="1556792"/>
            <a:ext cx="2750423" cy="26973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Команда управления проектом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59000" y="5370026"/>
            <a:ext cx="2808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Проектная команда</a:t>
            </a:r>
          </a:p>
        </p:txBody>
      </p:sp>
    </p:spTree>
    <p:extLst>
      <p:ext uri="{BB962C8B-B14F-4D97-AF65-F5344CB8AC3E}">
        <p14:creationId xmlns:p14="http://schemas.microsoft.com/office/powerpoint/2010/main" val="1365819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Взаимосвязь процессов проекта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8060053" cy="399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7996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6085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1. У каждого члена команды есть чувство общей цели, каждый член команды готов работать над достижениями целей проекта.</a:t>
            </a:r>
          </a:p>
          <a:p>
            <a:r>
              <a:rPr lang="ru-RU" dirty="0"/>
              <a:t>2. Команда знает, у кого из ее членов какие способности и знания, и использует их для работы над проектом в соответствии с необходимостью. Команда с готовностью подчиняется и признает полномочия тех, чьи знания и квалификация важны для выполнения непосредственной задачи.</a:t>
            </a:r>
          </a:p>
          <a:p>
            <a:r>
              <a:rPr lang="ru-RU" dirty="0"/>
              <a:t>3. К членам команды отношение равное и работают они на равных, что способствует достижению целей и поддерживает сплоченность и хорошее моральное состояние.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Команды с положительным синергизмом</a:t>
            </a:r>
          </a:p>
        </p:txBody>
      </p:sp>
    </p:spTree>
    <p:extLst>
      <p:ext uri="{BB962C8B-B14F-4D97-AF65-F5344CB8AC3E}">
        <p14:creationId xmlns:p14="http://schemas.microsoft.com/office/powerpoint/2010/main" val="27633373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/>
              <a:t>Положительный синергизм команды</a:t>
            </a:r>
          </a:p>
          <a:p>
            <a:r>
              <a:rPr lang="ru-RU" dirty="0"/>
              <a:t>(целое больше, чем его части)</a:t>
            </a:r>
          </a:p>
          <a:p>
            <a:endParaRPr lang="ru-RU" dirty="0"/>
          </a:p>
          <a:p>
            <a:r>
              <a:rPr lang="ru-RU" sz="2800" b="1" dirty="0"/>
              <a:t>Отрицательный синергизм команды</a:t>
            </a:r>
          </a:p>
          <a:p>
            <a:r>
              <a:rPr lang="ru-RU" dirty="0"/>
              <a:t>(собираясь вместе, члены команды  противодействуют результату)</a:t>
            </a:r>
          </a:p>
          <a:p>
            <a:endParaRPr lang="ru-RU" dirty="0"/>
          </a:p>
          <a:p>
            <a:r>
              <a:rPr lang="ru-RU" dirty="0"/>
              <a:t>Команды с отрицательным синергизмом терпят поражения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Синергизм</a:t>
            </a:r>
          </a:p>
        </p:txBody>
      </p:sp>
    </p:spTree>
    <p:extLst>
      <p:ext uri="{BB962C8B-B14F-4D97-AF65-F5344CB8AC3E}">
        <p14:creationId xmlns:p14="http://schemas.microsoft.com/office/powerpoint/2010/main" val="13723350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Характеристики команды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488832" cy="470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2619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6085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4</a:t>
            </a:r>
            <a:r>
              <a:rPr lang="ru-RU" b="1" dirty="0"/>
              <a:t>. </a:t>
            </a:r>
            <a:r>
              <a:rPr lang="ru-RU" dirty="0"/>
              <a:t>Энергия команды направлена на решение проблем, а не на выяснение отношений и конкуренцию. Поощряются различные мнения и свободный обмен ими.</a:t>
            </a:r>
          </a:p>
          <a:p>
            <a:r>
              <a:rPr lang="ru-RU" dirty="0"/>
              <a:t>5. Для того чтобы поощрить творчество и способность принимать риск на себя, ошибки рассматриваются как возможность научиться чему-либо, а не как повод для наказания.</a:t>
            </a:r>
          </a:p>
          <a:p>
            <a:r>
              <a:rPr lang="ru-RU" dirty="0"/>
              <a:t>Члены команд лично для себя устанавливают высокие критерии работы и поощряют друг друга достигать цели проекта.</a:t>
            </a:r>
          </a:p>
          <a:p>
            <a:r>
              <a:rPr lang="ru-RU" dirty="0"/>
              <a:t>6</a:t>
            </a:r>
            <a:r>
              <a:rPr lang="ru-RU" b="1" dirty="0"/>
              <a:t>. </a:t>
            </a:r>
            <a:r>
              <a:rPr lang="ru-RU" dirty="0"/>
              <a:t>Члены команды считают се неотъемлемой частью себя и важным источником как профессионального, так и персонального роста.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Команды с положительным синергизмом</a:t>
            </a:r>
          </a:p>
        </p:txBody>
      </p:sp>
    </p:spTree>
    <p:extLst>
      <p:ext uri="{BB962C8B-B14F-4D97-AF65-F5344CB8AC3E}">
        <p14:creationId xmlns:p14="http://schemas.microsoft.com/office/powerpoint/2010/main" val="3512524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75467"/>
            <a:ext cx="8640959" cy="3450696"/>
          </a:xfrm>
        </p:spPr>
        <p:txBody>
          <a:bodyPr>
            <a:normAutofit/>
          </a:bodyPr>
          <a:lstStyle/>
          <a:p>
            <a:r>
              <a:rPr lang="ru-RU" sz="3600" dirty="0"/>
              <a:t>• ясность целей проекта;</a:t>
            </a:r>
          </a:p>
          <a:p>
            <a:r>
              <a:rPr lang="ru-RU" sz="3600" dirty="0"/>
              <a:t>• реалистичность плана;</a:t>
            </a:r>
          </a:p>
          <a:p>
            <a:r>
              <a:rPr lang="ru-RU" sz="3600" dirty="0"/>
              <a:t>• приемлемые правила организации проектной работы;</a:t>
            </a:r>
          </a:p>
          <a:p>
            <a:r>
              <a:rPr lang="ru-RU" sz="3600" dirty="0"/>
              <a:t>• лидерство менеджера проекта.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Высокий уровень синергизма команды </a:t>
            </a:r>
          </a:p>
        </p:txBody>
      </p:sp>
    </p:spTree>
    <p:extLst>
      <p:ext uri="{BB962C8B-B14F-4D97-AF65-F5344CB8AC3E}">
        <p14:creationId xmlns:p14="http://schemas.microsoft.com/office/powerpoint/2010/main" val="42193337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7" cy="3993307"/>
          </a:xfrm>
        </p:spPr>
        <p:txBody>
          <a:bodyPr>
            <a:normAutofit fontScale="92500"/>
          </a:bodyPr>
          <a:lstStyle/>
          <a:p>
            <a:endParaRPr lang="ru-RU" dirty="0"/>
          </a:p>
          <a:p>
            <a:r>
              <a:rPr lang="ru-RU" dirty="0"/>
              <a:t>работники знакомятся друг с другом</a:t>
            </a:r>
          </a:p>
          <a:p>
            <a:r>
              <a:rPr lang="ru-RU" dirty="0"/>
              <a:t>вникают в суть и масштаб проекта</a:t>
            </a:r>
          </a:p>
          <a:p>
            <a:r>
              <a:rPr lang="ru-RU" dirty="0"/>
              <a:t>договариваться относительно правил и приемлемого поведения</a:t>
            </a:r>
          </a:p>
          <a:p>
            <a:r>
              <a:rPr lang="ru-RU" dirty="0"/>
              <a:t>определяют ответственность и ожидания</a:t>
            </a:r>
          </a:p>
          <a:p>
            <a:r>
              <a:rPr lang="ru-RU" dirty="0"/>
              <a:t>ищут лидера, который мог бы ввести их в курс дела, задал бы направления приложения усилий и помог бы им начать работу.</a:t>
            </a:r>
          </a:p>
          <a:p>
            <a:endParaRPr lang="ru-RU" dirty="0"/>
          </a:p>
          <a:p>
            <a:r>
              <a:rPr lang="ru-RU" dirty="0"/>
              <a:t> Эта стадия завершается, когда работники начинают ощущать себя частью группы.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Формирование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89906887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7" cy="3993307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sz="2600" dirty="0"/>
              <a:t>господствует хаос, из которого постепенно возникнет порядок. </a:t>
            </a:r>
          </a:p>
          <a:p>
            <a:r>
              <a:rPr lang="ru-RU" sz="2600" dirty="0"/>
              <a:t>высокая степень внутренних противоречий</a:t>
            </a:r>
          </a:p>
          <a:p>
            <a:r>
              <a:rPr lang="ru-RU" sz="2600" dirty="0"/>
              <a:t>сопротивление ограничениям (реальным или мнимым)</a:t>
            </a:r>
          </a:p>
          <a:p>
            <a:r>
              <a:rPr lang="ru-RU" sz="2600" dirty="0"/>
              <a:t>противоречия по поводу того, кто будет руководить группой, как и кем будут приниматься решения, вырабатывается приемлемый для группы стиль управления. </a:t>
            </a:r>
          </a:p>
          <a:p>
            <a:endParaRPr lang="ru-RU" sz="2600" dirty="0"/>
          </a:p>
          <a:p>
            <a:r>
              <a:rPr lang="ru-RU" sz="2600" dirty="0"/>
              <a:t>Стадия завершается, когда лидерство менеджера проекта становится признанным, легитимным.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Бурление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374432855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7" cy="3993307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r>
              <a:rPr lang="ru-RU" sz="2800" dirty="0"/>
              <a:t>развиваются тесные взаимоотношения между членами группы</a:t>
            </a:r>
          </a:p>
          <a:p>
            <a:r>
              <a:rPr lang="ru-RU" sz="2800" dirty="0"/>
              <a:t>группы демонстрирует сплоченность</a:t>
            </a:r>
          </a:p>
          <a:p>
            <a:r>
              <a:rPr lang="ru-RU" sz="2800" dirty="0"/>
              <a:t>разрешение конфликтов и приспособление к работе</a:t>
            </a:r>
          </a:p>
          <a:p>
            <a:r>
              <a:rPr lang="ru-RU" sz="2800" dirty="0"/>
              <a:t>устанавливают нормы взаимодействия друг с другом</a:t>
            </a:r>
          </a:p>
          <a:p>
            <a:r>
              <a:rPr lang="ru-RU" sz="2800" dirty="0"/>
              <a:t>комфортность во взаимоотношениях</a:t>
            </a:r>
          </a:p>
          <a:p>
            <a:r>
              <a:rPr lang="ru-RU" sz="2800" dirty="0"/>
              <a:t>Чувство  общей ответственности за проект возрастают</a:t>
            </a:r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В конце стадии групповые роли стабилизировались, и группа выработала общую систему ожиданий и критериев относительно того, как ее члены должны работать в единстве.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Нормализация</a:t>
            </a:r>
            <a:r>
              <a:rPr lang="ru-RU" dirty="0"/>
              <a:t>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58334055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7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члены команды в целом успешно работают</a:t>
            </a:r>
          </a:p>
          <a:p>
            <a:r>
              <a:rPr lang="ru-RU" dirty="0"/>
              <a:t>получают удовольствие от работы</a:t>
            </a:r>
          </a:p>
          <a:p>
            <a:r>
              <a:rPr lang="ru-RU" dirty="0"/>
              <a:t>показывают высокие результаты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На этом этапе это команда с функциональной структурой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Функционирование </a:t>
            </a:r>
            <a:r>
              <a:rPr lang="ru-RU" dirty="0"/>
              <a:t>команды</a:t>
            </a:r>
          </a:p>
        </p:txBody>
      </p:sp>
    </p:spTree>
    <p:extLst>
      <p:ext uri="{BB962C8B-B14F-4D97-AF65-F5344CB8AC3E}">
        <p14:creationId xmlns:p14="http://schemas.microsoft.com/office/powerpoint/2010/main" val="142742997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712967" cy="3993307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dirty="0"/>
              <a:t>Для временных рабочих групп стадия является последней в их развитии.</a:t>
            </a:r>
          </a:p>
          <a:p>
            <a:r>
              <a:rPr lang="ru-RU" dirty="0"/>
              <a:t>Эффективная работа более не является приоритетом. </a:t>
            </a:r>
          </a:p>
          <a:p>
            <a:r>
              <a:rPr lang="ru-RU" dirty="0"/>
              <a:t>Внимание направлено на успешную сдачу проекта. </a:t>
            </a:r>
          </a:p>
          <a:p>
            <a:r>
              <a:rPr lang="ru-RU" dirty="0"/>
              <a:t>Переживания из-за потери атмосферы товарищества, существовавшей во время работы над проектом. </a:t>
            </a:r>
          </a:p>
          <a:p>
            <a:r>
              <a:rPr lang="ru-RU" dirty="0"/>
              <a:t>Тревога относительно дальнейших перспектив работы, возможных проблем, связанных с возвращением на постоянное место работы в подразделении организации.</a:t>
            </a:r>
          </a:p>
          <a:p>
            <a:r>
              <a:rPr lang="ru-RU" dirty="0"/>
              <a:t> Менеджер проекта должен обратить внимание на максимальное удовлетворение ожиданий, связанных с закрытием проекта (премии, другие виды поощрений, способствование продвижению по службе, определение перспектив занятости в следующем проекте на более высокой позиции и т.д.).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Роспуск </a:t>
            </a:r>
            <a:r>
              <a:rPr lang="ru-RU" dirty="0"/>
              <a:t>команды</a:t>
            </a:r>
          </a:p>
        </p:txBody>
      </p:sp>
    </p:spTree>
    <p:extLst>
      <p:ext uri="{BB962C8B-B14F-4D97-AF65-F5344CB8AC3E}">
        <p14:creationId xmlns:p14="http://schemas.microsoft.com/office/powerpoint/2010/main" val="1506935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Взаимосвязь процессов проекта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21171"/>
            <a:ext cx="8055916" cy="3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15178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392488"/>
          </a:xfrm>
        </p:spPr>
        <p:txBody>
          <a:bodyPr/>
          <a:lstStyle/>
          <a:p>
            <a:r>
              <a:rPr lang="ru-RU" dirty="0"/>
              <a:t>• в команде не более десяти человек;</a:t>
            </a:r>
          </a:p>
          <a:p>
            <a:r>
              <a:rPr lang="ru-RU" dirty="0"/>
              <a:t>• члены команды выражают желание работать в проектной команде;</a:t>
            </a:r>
          </a:p>
          <a:p>
            <a:r>
              <a:rPr lang="ru-RU" dirty="0"/>
              <a:t>• члены команды работают над проектом от начала и до конца;</a:t>
            </a:r>
          </a:p>
          <a:p>
            <a:r>
              <a:rPr lang="ru-RU" dirty="0"/>
              <a:t>• члены команды работают над проектом полный рабочий день;</a:t>
            </a:r>
          </a:p>
          <a:p>
            <a:r>
              <a:rPr lang="ru-RU" dirty="0"/>
              <a:t>• члены команды разделяют нормы организационной культуры, которая поощряет сотрудничество и доверие;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Условия развития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19738576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392488"/>
          </a:xfrm>
        </p:spPr>
        <p:txBody>
          <a:bodyPr/>
          <a:lstStyle/>
          <a:p>
            <a:r>
              <a:rPr lang="ru-RU" dirty="0"/>
              <a:t>• члены команды подчиняются непосредственно менеджеру проекта;</a:t>
            </a:r>
          </a:p>
          <a:p>
            <a:r>
              <a:rPr lang="ru-RU" dirty="0"/>
              <a:t>• в команде есть специалисты во всех необходимых областях;</a:t>
            </a:r>
          </a:p>
          <a:p>
            <a:r>
              <a:rPr lang="ru-RU" dirty="0"/>
              <a:t>• проект представляет собой интересную в профессиональном плане задачу, которую хочется выполнить;</a:t>
            </a:r>
          </a:p>
          <a:p>
            <a:r>
              <a:rPr lang="ru-RU" dirty="0"/>
              <a:t>• члены команды собраны в одном месте (здании, помещении), так, чтобы им легко можно было обсуждать все проблемы, связанные с работой.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Условия развития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322029495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568951" cy="4497363"/>
          </a:xfrm>
        </p:spPr>
        <p:txBody>
          <a:bodyPr>
            <a:normAutofit/>
          </a:bodyPr>
          <a:lstStyle/>
          <a:p>
            <a:r>
              <a:rPr lang="ru-RU" i="1" dirty="0"/>
              <a:t>Опыт работы</a:t>
            </a:r>
          </a:p>
          <a:p>
            <a:r>
              <a:rPr lang="ru-RU" i="1" dirty="0"/>
              <a:t>Наличие знаний, необходимых для разработки и реализации проекта;</a:t>
            </a:r>
          </a:p>
          <a:p>
            <a:r>
              <a:rPr lang="ru-RU" i="1" dirty="0"/>
              <a:t>Способность решать проблемы.</a:t>
            </a:r>
            <a:r>
              <a:rPr lang="ru-RU" dirty="0"/>
              <a:t> </a:t>
            </a:r>
          </a:p>
          <a:p>
            <a:r>
              <a:rPr lang="ru-RU" i="1" dirty="0"/>
              <a:t>Наличие необходимых специалистов.</a:t>
            </a:r>
            <a:r>
              <a:rPr lang="ru-RU" dirty="0"/>
              <a:t> </a:t>
            </a:r>
          </a:p>
          <a:p>
            <a:r>
              <a:rPr lang="ru-RU" i="1" dirty="0"/>
              <a:t>Технологическая квалификация.</a:t>
            </a:r>
            <a:r>
              <a:rPr lang="ru-RU" dirty="0"/>
              <a:t> </a:t>
            </a:r>
          </a:p>
          <a:p>
            <a:r>
              <a:rPr lang="ru-RU" i="1" dirty="0"/>
              <a:t>Доверие.</a:t>
            </a:r>
            <a:endParaRPr lang="ru-RU" dirty="0"/>
          </a:p>
          <a:p>
            <a:r>
              <a:rPr lang="ru-RU" i="1" dirty="0"/>
              <a:t>Политические связи.</a:t>
            </a:r>
            <a:r>
              <a:rPr lang="ru-RU" dirty="0"/>
              <a:t> </a:t>
            </a:r>
          </a:p>
          <a:p>
            <a:r>
              <a:rPr lang="ru-RU" i="1" dirty="0"/>
              <a:t>Честолюбие, инициатива, энергичность.</a:t>
            </a:r>
            <a:r>
              <a:rPr lang="ru-RU" dirty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Отбор участников</a:t>
            </a:r>
          </a:p>
        </p:txBody>
      </p:sp>
    </p:spTree>
    <p:extLst>
      <p:ext uri="{BB962C8B-B14F-4D97-AF65-F5344CB8AC3E}">
        <p14:creationId xmlns:p14="http://schemas.microsoft.com/office/powerpoint/2010/main" val="9447554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Выпишите всех участников проекта на листочках </a:t>
            </a:r>
          </a:p>
          <a:p>
            <a:r>
              <a:rPr lang="ru-RU" dirty="0"/>
              <a:t>Какие роли в проекте они могли бы выполнять?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Игра</a:t>
            </a:r>
          </a:p>
        </p:txBody>
      </p:sp>
    </p:spTree>
    <p:extLst>
      <p:ext uri="{BB962C8B-B14F-4D97-AF65-F5344CB8AC3E}">
        <p14:creationId xmlns:p14="http://schemas.microsoft.com/office/powerpoint/2010/main" val="26961124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1" cy="3921299"/>
          </a:xfrm>
        </p:spPr>
        <p:txBody>
          <a:bodyPr>
            <a:normAutofit/>
          </a:bodyPr>
          <a:lstStyle/>
          <a:p>
            <a:r>
              <a:rPr lang="ru-RU" dirty="0"/>
              <a:t>рабочая пчелка ( </a:t>
            </a:r>
            <a:r>
              <a:rPr lang="en-US" dirty="0"/>
              <a:t>company worker)</a:t>
            </a:r>
          </a:p>
          <a:p>
            <a:r>
              <a:rPr lang="ru-RU" dirty="0"/>
              <a:t>руководитель (</a:t>
            </a:r>
            <a:r>
              <a:rPr lang="en-US" dirty="0"/>
              <a:t>chairman)</a:t>
            </a:r>
          </a:p>
          <a:p>
            <a:r>
              <a:rPr lang="ru-RU" dirty="0" err="1"/>
              <a:t>мотиватор</a:t>
            </a:r>
            <a:r>
              <a:rPr lang="ru-RU" dirty="0"/>
              <a:t> (</a:t>
            </a:r>
            <a:r>
              <a:rPr lang="en-US" dirty="0"/>
              <a:t>shaper)</a:t>
            </a:r>
          </a:p>
          <a:p>
            <a:r>
              <a:rPr lang="ru-RU" dirty="0"/>
              <a:t>генератор идей (</a:t>
            </a:r>
            <a:r>
              <a:rPr lang="en-US" dirty="0"/>
              <a:t>plant)</a:t>
            </a:r>
          </a:p>
          <a:p>
            <a:r>
              <a:rPr lang="ru-RU" dirty="0"/>
              <a:t>снабженец (</a:t>
            </a:r>
            <a:r>
              <a:rPr lang="en-US" dirty="0" err="1"/>
              <a:t>resourse</a:t>
            </a:r>
            <a:r>
              <a:rPr lang="en-US" dirty="0"/>
              <a:t> investigator)</a:t>
            </a:r>
          </a:p>
          <a:p>
            <a:r>
              <a:rPr lang="ru-RU" dirty="0"/>
              <a:t>аналитик (</a:t>
            </a:r>
            <a:r>
              <a:rPr lang="en-US" dirty="0"/>
              <a:t>monitor </a:t>
            </a:r>
            <a:r>
              <a:rPr lang="en-US" dirty="0" err="1"/>
              <a:t>evalution</a:t>
            </a:r>
            <a:r>
              <a:rPr lang="en-US" dirty="0"/>
              <a:t>)</a:t>
            </a:r>
          </a:p>
          <a:p>
            <a:r>
              <a:rPr lang="ru-RU" dirty="0"/>
              <a:t>вдохновитель (</a:t>
            </a:r>
            <a:r>
              <a:rPr lang="en-US" dirty="0"/>
              <a:t>team worker)</a:t>
            </a:r>
          </a:p>
          <a:p>
            <a:r>
              <a:rPr lang="ru-RU" dirty="0"/>
              <a:t>контролер (</a:t>
            </a:r>
            <a:r>
              <a:rPr lang="en-US" dirty="0" err="1"/>
              <a:t>compliter</a:t>
            </a:r>
            <a:r>
              <a:rPr lang="en-US" dirty="0"/>
              <a:t> finisher)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Распределение ролей</a:t>
            </a:r>
            <a:r>
              <a:rPr lang="en-US" dirty="0"/>
              <a:t> (</a:t>
            </a:r>
            <a:r>
              <a:rPr lang="ru-RU" dirty="0"/>
              <a:t>М. </a:t>
            </a:r>
            <a:r>
              <a:rPr lang="ru-RU" dirty="0" err="1"/>
              <a:t>Белбин</a:t>
            </a:r>
            <a:r>
              <a:rPr lang="en-US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36143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1" cy="39212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Аналитик</a:t>
            </a:r>
          </a:p>
          <a:p>
            <a:r>
              <a:rPr lang="ru-RU" dirty="0"/>
              <a:t>Что делает: анализирует проблемы. Оценивает идеи и предложения, чтобы команда могла принимать сбалансированные решения.</a:t>
            </a:r>
          </a:p>
          <a:p>
            <a:r>
              <a:rPr lang="ru-RU" dirty="0"/>
              <a:t>Типичные черты: благоразумный, невозмутимый, предусмотрительный.</a:t>
            </a:r>
          </a:p>
          <a:p>
            <a:r>
              <a:rPr lang="ru-RU" dirty="0"/>
              <a:t>Положительные качества: рассудительность, проницательность, высокие интеллектуальные способности.</a:t>
            </a:r>
          </a:p>
          <a:p>
            <a:r>
              <a:rPr lang="ru-RU" dirty="0"/>
              <a:t>Приемлемые недостатки: отсутствие вдохновения или способности мотивировать других</a:t>
            </a:r>
          </a:p>
          <a:p>
            <a:r>
              <a:rPr lang="ru-RU" b="1" dirty="0"/>
              <a:t>Вдохновитель</a:t>
            </a:r>
          </a:p>
          <a:p>
            <a:r>
              <a:rPr lang="ru-RU" dirty="0"/>
              <a:t>Что делает: исполнитель этой роли способствует проявлению достоинств всех членов команды. Он поддерживает коллег при неудачах. Он улучшает взаимоотношения между коллегами и стимулирует подъем командного духа.</a:t>
            </a:r>
          </a:p>
          <a:p>
            <a:r>
              <a:rPr lang="ru-RU" dirty="0"/>
              <a:t>Типичные черты: социально ориентированный, спокойный, чувствительный.</a:t>
            </a:r>
          </a:p>
          <a:p>
            <a:r>
              <a:rPr lang="ru-RU" dirty="0"/>
              <a:t>Положительные качества: способность нести ответственность за людей и отвечать за ситуацию, создавать и поддерживать командный дух.</a:t>
            </a:r>
          </a:p>
          <a:p>
            <a:r>
              <a:rPr lang="ru-RU" dirty="0"/>
              <a:t>Приемлемые недостатки: нерешительность в решающие моменты.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Распределение ролей</a:t>
            </a:r>
            <a:r>
              <a:rPr lang="en-US" dirty="0"/>
              <a:t> (</a:t>
            </a:r>
            <a:r>
              <a:rPr lang="ru-RU" dirty="0"/>
              <a:t>М. </a:t>
            </a:r>
            <a:r>
              <a:rPr lang="ru-RU" dirty="0" err="1"/>
              <a:t>Белбин</a:t>
            </a:r>
            <a:r>
              <a:rPr lang="en-US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15693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1" cy="3921299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Генератор идей</a:t>
            </a:r>
          </a:p>
          <a:p>
            <a:r>
              <a:rPr lang="ru-RU" dirty="0"/>
              <a:t>Что делает: исполнитель этой роли выдвигает новые идеи и стратегии. При этом уделяет особое внимание решению основных проблем, с которыми сталкивается команда.</a:t>
            </a:r>
          </a:p>
          <a:p>
            <a:r>
              <a:rPr lang="ru-RU" dirty="0"/>
              <a:t>Типичные черты: индивидуалист, серьезный, неортодоксальный.</a:t>
            </a:r>
          </a:p>
          <a:p>
            <a:r>
              <a:rPr lang="ru-RU" dirty="0"/>
              <a:t>Положительные качества: одаренность, изобретательность, широкий кругозор.</a:t>
            </a:r>
          </a:p>
          <a:p>
            <a:r>
              <a:rPr lang="ru-RU" dirty="0"/>
              <a:t>Приемлемые недостатки: часто "витает в облаках", недооценивает практические детали или необходимость формальных процедур.</a:t>
            </a:r>
          </a:p>
          <a:p>
            <a:r>
              <a:rPr lang="ru-RU" b="1" dirty="0"/>
              <a:t>Контролер</a:t>
            </a:r>
          </a:p>
          <a:p>
            <a:r>
              <a:rPr lang="ru-RU" dirty="0"/>
              <a:t>Что делает: насколько это возможно, избавляет команду от ошибок, связанных как с ее деятельностью, так и бездеятельностью. Он выявляет такие аспекты деятельности, которые требуют повышенного внимания. Побуждает команду проявлять настойчивость в достижении цели.</a:t>
            </a:r>
          </a:p>
          <a:p>
            <a:r>
              <a:rPr lang="ru-RU" dirty="0"/>
              <a:t>Типичные черты: скрупулезный, организованный, добросовестный, может быть эмоционально неустойчивым.</a:t>
            </a:r>
          </a:p>
          <a:p>
            <a:r>
              <a:rPr lang="ru-RU" dirty="0"/>
              <a:t>Положительные качества: способность завязывать дружеские отношения, стремление добиваться совершенства во всем.</a:t>
            </a:r>
          </a:p>
          <a:p>
            <a:r>
              <a:rPr lang="ru-RU" dirty="0"/>
              <a:t>Приемлемые недостатки: тенденция беспокойства по поводу мелочей, отвращение к высказываниям </a:t>
            </a:r>
            <a:r>
              <a:rPr lang="ru-RU" dirty="0" err="1"/>
              <a:t>типа"выкинь</a:t>
            </a:r>
            <a:r>
              <a:rPr lang="ru-RU" dirty="0"/>
              <a:t> из головы".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Распределение ролей</a:t>
            </a:r>
            <a:r>
              <a:rPr lang="en-US" dirty="0"/>
              <a:t> (</a:t>
            </a:r>
            <a:r>
              <a:rPr lang="ru-RU" dirty="0"/>
              <a:t>М. </a:t>
            </a:r>
            <a:r>
              <a:rPr lang="ru-RU" dirty="0" err="1"/>
              <a:t>Белбин</a:t>
            </a:r>
            <a:r>
              <a:rPr lang="en-US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67536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1" cy="3921299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err="1"/>
              <a:t>Мотиватор</a:t>
            </a:r>
            <a:endParaRPr lang="ru-RU" b="1" dirty="0"/>
          </a:p>
          <a:p>
            <a:r>
              <a:rPr lang="ru-RU" dirty="0"/>
              <a:t>Что делает: придает действиям команды упорядоченную форму. Он направляет внимание команды на стоящие перед ней задачи и расставляет приоритеты. Стремится к упорядоченности групповых обсуждений и ясности результатов командной деятельности.</a:t>
            </a:r>
          </a:p>
          <a:p>
            <a:r>
              <a:rPr lang="ru-RU" dirty="0"/>
              <a:t>Типичные черты: отзывчивый, динамичный, импульсивный (иногда чрезмерно).</a:t>
            </a:r>
          </a:p>
          <a:p>
            <a:r>
              <a:rPr lang="ru-RU" dirty="0"/>
              <a:t>Положительные качества: внутренний импульс и готовность бороться с инертностью, бездейственностью, самоуспокоенностью или самообманом.</a:t>
            </a:r>
          </a:p>
          <a:p>
            <a:r>
              <a:rPr lang="ru-RU" dirty="0"/>
              <a:t>Приемлемые недостатки: склонность к недовольству, раздраженности и нетерпению.</a:t>
            </a:r>
          </a:p>
          <a:p>
            <a:r>
              <a:rPr lang="ru-RU" b="1" dirty="0"/>
              <a:t>Рабочая пчелка</a:t>
            </a:r>
          </a:p>
          <a:p>
            <a:r>
              <a:rPr lang="ru-RU" dirty="0"/>
              <a:t>Что делает: превращает концепции и планы в рабочие процедуры, систематически и продуктивно исполняет принятые на себя обязательства.</a:t>
            </a:r>
          </a:p>
          <a:p>
            <a:r>
              <a:rPr lang="ru-RU" dirty="0"/>
              <a:t>Типичные черты: консервативный и исполнительный.</a:t>
            </a:r>
          </a:p>
          <a:p>
            <a:r>
              <a:rPr lang="ru-RU" dirty="0"/>
              <a:t>Положительные качества: организаторские способности, практичность, энергичность, самодисциплина.</a:t>
            </a:r>
          </a:p>
          <a:p>
            <a:r>
              <a:rPr lang="ru-RU" dirty="0"/>
              <a:t>Приемлемые недостатки: недостаток гибкости, отторжение непроверенных идей.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Распределение ролей</a:t>
            </a:r>
            <a:r>
              <a:rPr lang="en-US" dirty="0"/>
              <a:t> (</a:t>
            </a:r>
            <a:r>
              <a:rPr lang="ru-RU" dirty="0"/>
              <a:t>М. </a:t>
            </a:r>
            <a:r>
              <a:rPr lang="ru-RU" dirty="0" err="1"/>
              <a:t>Белбин</a:t>
            </a:r>
            <a:r>
              <a:rPr lang="en-US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34057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1" cy="424847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Руководитель</a:t>
            </a:r>
          </a:p>
          <a:p>
            <a:r>
              <a:rPr lang="ru-RU" dirty="0"/>
              <a:t>Что делает: выбирает путь продвижения команды к общим целям, обеспечивая оптимальное использование ресурсов команды. Он определяет сильные и слабые стороны команды и добивается эффективного применения личностного потенциала каждого члена команды.</a:t>
            </a:r>
          </a:p>
          <a:p>
            <a:r>
              <a:rPr lang="ru-RU" dirty="0"/>
              <a:t>Типичные черты: спокойный, уверенный в себе, управляемый.</a:t>
            </a:r>
          </a:p>
          <a:p>
            <a:r>
              <a:rPr lang="ru-RU" dirty="0"/>
              <a:t>Положительные качества: сильная мотивация на достижение поставленных целей. Способность без предубеждения выслушивать, рассматривать и оценивать достоинства всех предложений.</a:t>
            </a:r>
          </a:p>
          <a:p>
            <a:r>
              <a:rPr lang="ru-RU" dirty="0"/>
              <a:t>Приемлемые недостатки: общие, по стандартам, интеллектуальные и творческие способности</a:t>
            </a:r>
          </a:p>
          <a:p>
            <a:r>
              <a:rPr lang="ru-RU" b="1" dirty="0"/>
              <a:t>Снабженец</a:t>
            </a:r>
          </a:p>
          <a:p>
            <a:r>
              <a:rPr lang="ru-RU" dirty="0"/>
              <a:t>Что делает: обнаруживает и сообщает о новых идеях, разработках и ресурсах, имеющихся за пределами группы. Налаживает полезные для команды внешние контакты и проводит переговоры.</a:t>
            </a:r>
          </a:p>
          <a:p>
            <a:r>
              <a:rPr lang="ru-RU" dirty="0"/>
              <a:t>Типичные черты: экстраверт, пытливый, увлеченный и общительный.</a:t>
            </a:r>
          </a:p>
          <a:p>
            <a:r>
              <a:rPr lang="ru-RU" dirty="0"/>
              <a:t>Положительные качества: хорошо контактирует с людьми и предлагает что-то новое, проявляет стойкость в сложной ситуации.</a:t>
            </a:r>
          </a:p>
          <a:p>
            <a:r>
              <a:rPr lang="ru-RU" dirty="0"/>
              <a:t>Приемлемые недостатки: теряет интерес к работе, когда проходит ее первоначальная привлекательность (драйв).</a:t>
            </a:r>
          </a:p>
          <a:p>
            <a:r>
              <a:rPr lang="ru-RU" dirty="0"/>
              <a:t>Формирование эффективной команды является приоритетной задачей для руководителя проекта и требует наличия определенного опыта и знаний.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Распределение ролей</a:t>
            </a:r>
            <a:r>
              <a:rPr lang="en-US" dirty="0"/>
              <a:t> (</a:t>
            </a:r>
            <a:r>
              <a:rPr lang="ru-RU" dirty="0"/>
              <a:t>М. </a:t>
            </a:r>
            <a:r>
              <a:rPr lang="ru-RU" dirty="0" err="1"/>
              <a:t>Белбин</a:t>
            </a:r>
            <a:r>
              <a:rPr lang="en-US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27532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1" cy="4248472"/>
          </a:xfrm>
        </p:spPr>
        <p:txBody>
          <a:bodyPr>
            <a:normAutofit/>
          </a:bodyPr>
          <a:lstStyle/>
          <a:p>
            <a:pPr lvl="0"/>
            <a:r>
              <a:rPr lang="ru-RU" i="1" dirty="0"/>
              <a:t>Выбор правильных членов команды - единственно важный фактор успеха или провала проекта.</a:t>
            </a:r>
          </a:p>
          <a:p>
            <a:pPr lvl="0"/>
            <a:r>
              <a:rPr lang="ru-RU" i="1" dirty="0"/>
              <a:t>Выбирайте командных игроков, не </a:t>
            </a:r>
            <a:r>
              <a:rPr lang="ru-RU" i="1" dirty="0" err="1"/>
              <a:t>индивидуалов</a:t>
            </a:r>
            <a:r>
              <a:rPr lang="ru-RU" i="1" dirty="0"/>
              <a:t>-суперзвезд</a:t>
            </a:r>
          </a:p>
          <a:p>
            <a:r>
              <a:rPr lang="ru-RU" i="1" dirty="0"/>
              <a:t>В команде должен быть единственный руководитель.</a:t>
            </a:r>
            <a:endParaRPr lang="ru-RU" dirty="0"/>
          </a:p>
          <a:p>
            <a:r>
              <a:rPr lang="ru-RU" i="1" dirty="0"/>
              <a:t>Программа = команда:</a:t>
            </a:r>
            <a:endParaRPr lang="ru-RU" dirty="0"/>
          </a:p>
          <a:p>
            <a:r>
              <a:rPr lang="ru-RU" i="1" dirty="0"/>
              <a:t>Поддерживайте связь.</a:t>
            </a:r>
            <a:endParaRPr lang="ru-RU" dirty="0"/>
          </a:p>
          <a:p>
            <a:pPr lvl="0"/>
            <a:r>
              <a:rPr lang="ru-RU" i="1" dirty="0"/>
              <a:t>Разделяйте вознаграждение</a:t>
            </a:r>
          </a:p>
          <a:p>
            <a:r>
              <a:rPr lang="ru-RU" i="1" dirty="0"/>
              <a:t>Запишите.</a:t>
            </a:r>
            <a:endParaRPr lang="ru-RU" dirty="0"/>
          </a:p>
          <a:p>
            <a:pPr lvl="0"/>
            <a:r>
              <a:rPr lang="ru-RU" i="1" dirty="0"/>
              <a:t>Выгоняйте отстающих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правила создания и управления командой</a:t>
            </a:r>
          </a:p>
        </p:txBody>
      </p:sp>
    </p:spTree>
    <p:extLst>
      <p:ext uri="{BB962C8B-B14F-4D97-AF65-F5344CB8AC3E}">
        <p14:creationId xmlns:p14="http://schemas.microsoft.com/office/powerpoint/2010/main" val="1508508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наука и искусство руководства и координации людских и материальных ресурсов на протяжении жизненного цикла проекта путем применения современных методов и техники управления для достижения определенных в проекте результатов по составу и объему работ, стоимости, времени, качеству и удовлетворению участников проекта.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Управление проектом или </a:t>
            </a:r>
            <a:br>
              <a:rPr lang="ru-RU" dirty="0"/>
            </a:br>
            <a:r>
              <a:rPr lang="ru-RU" dirty="0" err="1"/>
              <a:t>Project</a:t>
            </a:r>
            <a:r>
              <a:rPr lang="ru-RU" dirty="0"/>
              <a:t> </a:t>
            </a:r>
            <a:r>
              <a:rPr lang="ru-RU" dirty="0" err="1"/>
              <a:t>Management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66236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Autofit/>
          </a:bodyPr>
          <a:lstStyle/>
          <a:p>
            <a:r>
              <a:rPr lang="ru-RU" sz="3600" dirty="0"/>
              <a:t>Непонимание друг друга.</a:t>
            </a:r>
          </a:p>
          <a:p>
            <a:r>
              <a:rPr lang="ru-RU" sz="3600" dirty="0"/>
              <a:t>Личная неприязнь.</a:t>
            </a:r>
          </a:p>
          <a:p>
            <a:r>
              <a:rPr lang="ru-RU" sz="3600" dirty="0"/>
              <a:t>Разногласия о правильном подходе к решению проблемы.</a:t>
            </a:r>
          </a:p>
          <a:p>
            <a:r>
              <a:rPr lang="ru-RU" sz="3600" dirty="0"/>
              <a:t>завышенное самомнение.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Конфликты в команде</a:t>
            </a:r>
          </a:p>
        </p:txBody>
      </p:sp>
    </p:spTree>
    <p:extLst>
      <p:ext uri="{BB962C8B-B14F-4D97-AF65-F5344CB8AC3E}">
        <p14:creationId xmlns:p14="http://schemas.microsoft.com/office/powerpoint/2010/main" val="203621590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40768"/>
            <a:ext cx="8568952" cy="478539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Несовместимые цели</a:t>
            </a:r>
            <a:endParaRPr lang="ru-RU" sz="3600" dirty="0"/>
          </a:p>
          <a:p>
            <a:pPr lvl="0"/>
            <a:r>
              <a:rPr lang="ru-RU" dirty="0"/>
              <a:t>Четкое определение масштаба полномочий и установку границ участниками команды проекта.</a:t>
            </a:r>
          </a:p>
          <a:p>
            <a:pPr lvl="0"/>
            <a:r>
              <a:rPr lang="ru-RU" dirty="0"/>
              <a:t>Прояснение зависимостей между членами команды проекта и контроль за тем, чтобы их внутренние цели совпадали.</a:t>
            </a:r>
          </a:p>
          <a:p>
            <a:pPr lvl="0"/>
            <a:r>
              <a:rPr lang="ru-RU" dirty="0"/>
              <a:t>Организация совместных совещаний для выработки ключевых решений.</a:t>
            </a:r>
          </a:p>
          <a:p>
            <a:pPr lvl="0"/>
            <a:r>
              <a:rPr lang="ru-RU" dirty="0"/>
              <a:t>Установление плана коммуникаций, механизма передачи разрешения проблем на более высокий уровень иерархии.</a:t>
            </a:r>
          </a:p>
          <a:p>
            <a:pPr lvl="0"/>
            <a:r>
              <a:rPr lang="ru-RU" dirty="0"/>
              <a:t>Продвижение интересов проекта выше интересов команды проекта.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Конфликты в команде</a:t>
            </a:r>
          </a:p>
        </p:txBody>
      </p:sp>
    </p:spTree>
    <p:extLst>
      <p:ext uri="{BB962C8B-B14F-4D97-AF65-F5344CB8AC3E}">
        <p14:creationId xmlns:p14="http://schemas.microsoft.com/office/powerpoint/2010/main" val="84045040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40768"/>
            <a:ext cx="8568952" cy="4785395"/>
          </a:xfrm>
        </p:spPr>
        <p:txBody>
          <a:bodyPr>
            <a:noAutofit/>
          </a:bodyPr>
          <a:lstStyle/>
          <a:p>
            <a:pPr lvl="0"/>
            <a:r>
              <a:rPr lang="ru-RU" sz="3600" b="1" dirty="0"/>
              <a:t>Личные проблемы (</a:t>
            </a:r>
            <a:r>
              <a:rPr lang="ru-RU" dirty="0"/>
              <a:t>Агрессивный стиль </a:t>
            </a:r>
            <a:r>
              <a:rPr lang="ru-RU" dirty="0" err="1"/>
              <a:t>человека.Неверные</a:t>
            </a:r>
            <a:r>
              <a:rPr lang="ru-RU" dirty="0"/>
              <a:t> представления. Личная неприязнь.</a:t>
            </a:r>
            <a:r>
              <a:rPr lang="ru-RU" b="1" dirty="0"/>
              <a:t>)</a:t>
            </a:r>
            <a:endParaRPr lang="ru-RU" dirty="0"/>
          </a:p>
          <a:p>
            <a:pPr lvl="0"/>
            <a:endParaRPr lang="ru-RU" sz="2800" dirty="0"/>
          </a:p>
          <a:p>
            <a:pPr lvl="0"/>
            <a:r>
              <a:rPr lang="ru-RU" sz="2800" dirty="0"/>
              <a:t>Комментирование манеры работы человека, если она препятствует сплоченности.</a:t>
            </a:r>
          </a:p>
          <a:p>
            <a:pPr lvl="0"/>
            <a:r>
              <a:rPr lang="ru-RU" sz="2800" dirty="0"/>
              <a:t>Сбор группы, чтобы повысить привязанность и преодолеть личные предубеждения.</a:t>
            </a:r>
          </a:p>
          <a:p>
            <a:pPr lvl="0"/>
            <a:r>
              <a:rPr lang="ru-RU" sz="2800" dirty="0"/>
              <a:t>Подчеркивание необходимости отделять личные предрассудки от ближайших задач.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Конфликты в команде</a:t>
            </a:r>
          </a:p>
        </p:txBody>
      </p:sp>
    </p:spTree>
    <p:extLst>
      <p:ext uri="{BB962C8B-B14F-4D97-AF65-F5344CB8AC3E}">
        <p14:creationId xmlns:p14="http://schemas.microsoft.com/office/powerpoint/2010/main" val="6575354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844824"/>
            <a:ext cx="8568951" cy="4281339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Поиски виновных</a:t>
            </a:r>
            <a:r>
              <a:rPr lang="ru-RU" dirty="0"/>
              <a:t>.</a:t>
            </a:r>
          </a:p>
          <a:p>
            <a:r>
              <a:rPr lang="ru-RU" b="1" dirty="0"/>
              <a:t>Позиция «я все знаю лучше всех».</a:t>
            </a:r>
            <a:r>
              <a:rPr lang="ru-RU" dirty="0"/>
              <a:t>.</a:t>
            </a:r>
          </a:p>
          <a:p>
            <a:r>
              <a:rPr lang="ru-RU" b="1" dirty="0"/>
              <a:t>Оскорбления, насмешки, обидные прозвища</a:t>
            </a:r>
            <a:r>
              <a:rPr lang="ru-RU" dirty="0"/>
              <a:t>.</a:t>
            </a:r>
          </a:p>
          <a:p>
            <a:r>
              <a:rPr lang="ru-RU" b="1" dirty="0"/>
              <a:t>Угрозы и ультиматумы</a:t>
            </a:r>
            <a:r>
              <a:rPr lang="ru-RU" dirty="0"/>
              <a:t>. Фразы типа «Я еще до вас доберусь!» или «Делай, как я говорю, или будет хуже!» </a:t>
            </a:r>
          </a:p>
          <a:p>
            <a:r>
              <a:rPr lang="ru-RU" b="1" dirty="0"/>
              <a:t>Оборонительная позиция. </a:t>
            </a:r>
          </a:p>
          <a:p>
            <a:r>
              <a:rPr lang="ru-RU" b="1" dirty="0"/>
              <a:t>Уклонение от решения проблем.</a:t>
            </a:r>
          </a:p>
          <a:p>
            <a:r>
              <a:rPr lang="ru-RU" b="1" dirty="0"/>
              <a:t>Хождение вокруг да около.</a:t>
            </a:r>
          </a:p>
          <a:p>
            <a:r>
              <a:rPr lang="ru-RU" b="1" dirty="0"/>
              <a:t>Обсуждение за спиной</a:t>
            </a:r>
          </a:p>
          <a:p>
            <a:r>
              <a:rPr lang="ru-RU" b="1" dirty="0"/>
              <a:t>Предположение, что вам хотят навредить.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Что может усугубить конфликт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68611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844824"/>
            <a:ext cx="8568951" cy="4281339"/>
          </a:xfrm>
        </p:spPr>
        <p:txBody>
          <a:bodyPr>
            <a:normAutofit fontScale="92500"/>
          </a:bodyPr>
          <a:lstStyle/>
          <a:p>
            <a:r>
              <a:rPr lang="ru-RU" sz="3200" dirty="0"/>
              <a:t>Держите себя в руках.</a:t>
            </a:r>
          </a:p>
          <a:p>
            <a:r>
              <a:rPr lang="ru-RU" sz="3200" dirty="0"/>
              <a:t>Говорите честно, приводите факты. </a:t>
            </a:r>
          </a:p>
          <a:p>
            <a:r>
              <a:rPr lang="ru-RU" sz="3200" dirty="0"/>
              <a:t>Решайте проблему напрямую с ее источником. </a:t>
            </a:r>
          </a:p>
          <a:p>
            <a:r>
              <a:rPr lang="ru-RU" sz="3200" dirty="0"/>
              <a:t>Внимательно слушайте других.</a:t>
            </a:r>
          </a:p>
          <a:p>
            <a:r>
              <a:rPr lang="ru-RU" sz="3200" dirty="0"/>
              <a:t>Исходите из предположения, что человек хотел как лучше.</a:t>
            </a:r>
          </a:p>
          <a:p>
            <a:r>
              <a:rPr lang="ru-RU" sz="3200" dirty="0"/>
              <a:t>Описание, основанное на наблюдении. Перефразирование</a:t>
            </a:r>
          </a:p>
          <a:p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Как разрешить конфликт</a:t>
            </a:r>
          </a:p>
        </p:txBody>
      </p:sp>
    </p:spTree>
    <p:extLst>
      <p:ext uri="{BB962C8B-B14F-4D97-AF65-F5344CB8AC3E}">
        <p14:creationId xmlns:p14="http://schemas.microsoft.com/office/powerpoint/2010/main" val="406319018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/>
              <a:t>сбор и анализ данных о выполнении параметров проекта и ведение отчетности.  </a:t>
            </a:r>
          </a:p>
          <a:p>
            <a:endParaRPr lang="ru-RU" sz="3200" b="1" dirty="0"/>
          </a:p>
          <a:p>
            <a:r>
              <a:rPr lang="ru-RU" sz="3200" b="1" dirty="0"/>
              <a:t>Индикаторы </a:t>
            </a:r>
          </a:p>
          <a:p>
            <a:r>
              <a:rPr lang="ru-RU" sz="3200" dirty="0"/>
              <a:t>а) количественные (по количеству сделанного, например, выпущенных брошюр, проведенных семинаров, участвовавших людей и т.д.);</a:t>
            </a:r>
          </a:p>
          <a:p>
            <a:r>
              <a:rPr lang="ru-RU" sz="3200" dirty="0"/>
              <a:t>б) качественные (качество: продолжительный, сложный, плохой, хороший, новый и т.д. по изменению состояния, качества того или иного объекта, который стал целью вашего проекта).</a:t>
            </a:r>
          </a:p>
          <a:p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22585662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Вырабатывая критерии и индикаторы оценки выполнения работы над проектом следует помнить принцип «делать то, что в наших силах».</a:t>
            </a:r>
          </a:p>
          <a:p>
            <a:r>
              <a:rPr lang="ru-RU" sz="2800" dirty="0"/>
              <a:t>Определяя слишком простые действия в качестве индикатора, вам вскоре наскучит этот проект, а отслеживание эффективности превратится в фарс.</a:t>
            </a:r>
          </a:p>
          <a:p>
            <a:r>
              <a:rPr lang="ru-RU" sz="2800" b="1" dirty="0"/>
              <a:t>Не делать из мониторинга отдельный проект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91981031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r>
              <a:rPr lang="ru-RU" sz="2800" dirty="0"/>
              <a:t>Какие показатели будут измеряться?</a:t>
            </a:r>
          </a:p>
          <a:p>
            <a:r>
              <a:rPr lang="ru-RU" sz="2800" dirty="0"/>
              <a:t>Из каких источников будет производиться сбор сведений и данных?</a:t>
            </a:r>
          </a:p>
          <a:p>
            <a:r>
              <a:rPr lang="ru-RU" sz="2800" dirty="0"/>
              <a:t>Кто будет заниматься сбором этих данных?</a:t>
            </a:r>
          </a:p>
          <a:p>
            <a:r>
              <a:rPr lang="ru-RU" sz="2800" dirty="0"/>
              <a:t>Каким образом будет проводиться сбор данных?</a:t>
            </a:r>
          </a:p>
          <a:p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45618018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r>
              <a:rPr lang="ru-RU" sz="2800" dirty="0"/>
              <a:t>Какие показатели будут измеряться?</a:t>
            </a:r>
          </a:p>
          <a:p>
            <a:r>
              <a:rPr lang="ru-RU" sz="2800" dirty="0"/>
              <a:t>Из каких источников будет производиться сбор сведений и данных?</a:t>
            </a:r>
          </a:p>
          <a:p>
            <a:r>
              <a:rPr lang="ru-RU" sz="2800" dirty="0"/>
              <a:t>Кто будет заниматься сбором этих данных?</a:t>
            </a:r>
          </a:p>
          <a:p>
            <a:r>
              <a:rPr lang="ru-RU" sz="2800" dirty="0"/>
              <a:t>Каким образом будет проводиться сбор данных?</a:t>
            </a:r>
          </a:p>
          <a:p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809472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7" y="2132856"/>
            <a:ext cx="7524824" cy="424847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определить цели проекта и провести его обоснование, </a:t>
            </a:r>
          </a:p>
          <a:p>
            <a:r>
              <a:rPr lang="ru-RU" dirty="0"/>
              <a:t>выявить структуру проекта, цели, основные этапы работы </a:t>
            </a:r>
          </a:p>
          <a:p>
            <a:r>
              <a:rPr lang="ru-RU" dirty="0"/>
              <a:t>определить необходимые источники финансирования, </a:t>
            </a:r>
          </a:p>
          <a:p>
            <a:r>
              <a:rPr lang="ru-RU" dirty="0"/>
              <a:t>подобрать исполнителей через различные процедуры,</a:t>
            </a:r>
          </a:p>
          <a:p>
            <a:r>
              <a:rPr lang="ru-RU" dirty="0"/>
              <a:t>подготовить и заключить контракты, </a:t>
            </a:r>
          </a:p>
          <a:p>
            <a:r>
              <a:rPr lang="ru-RU" dirty="0"/>
              <a:t>определить сроки выполнения проекта,</a:t>
            </a:r>
          </a:p>
          <a:p>
            <a:r>
              <a:rPr lang="ru-RU" dirty="0"/>
              <a:t>составить график его реализации и рассчитать ресурсы,</a:t>
            </a:r>
          </a:p>
          <a:p>
            <a:r>
              <a:rPr lang="ru-RU" dirty="0"/>
              <a:t>провести калькуляцию и анализ затрат, </a:t>
            </a:r>
          </a:p>
          <a:p>
            <a:r>
              <a:rPr lang="ru-RU" dirty="0"/>
              <a:t>планировать и учитывать риски, </a:t>
            </a:r>
          </a:p>
          <a:p>
            <a:r>
              <a:rPr lang="ru-RU" dirty="0"/>
              <a:t>организовать реализацию проекта,</a:t>
            </a:r>
          </a:p>
          <a:p>
            <a:r>
              <a:rPr lang="ru-RU" dirty="0"/>
              <a:t>подобрать команду,</a:t>
            </a:r>
          </a:p>
          <a:p>
            <a:r>
              <a:rPr lang="ru-RU" dirty="0"/>
              <a:t>обеспечить  контроль за ходом выполнения проекта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Управление проектом или </a:t>
            </a:r>
            <a:br>
              <a:rPr lang="ru-RU" dirty="0"/>
            </a:br>
            <a:r>
              <a:rPr lang="ru-RU" dirty="0" err="1"/>
              <a:t>Project</a:t>
            </a:r>
            <a:r>
              <a:rPr lang="ru-RU" dirty="0"/>
              <a:t> </a:t>
            </a:r>
            <a:r>
              <a:rPr lang="ru-RU" dirty="0" err="1"/>
              <a:t>Management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0387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1560</TotalTime>
  <Words>3228</Words>
  <Application>Microsoft Office PowerPoint</Application>
  <PresentationFormat>Экран (4:3)</PresentationFormat>
  <Paragraphs>502</Paragraphs>
  <Slides>88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94" baseType="lpstr">
      <vt:lpstr>Arial Unicode MS</vt:lpstr>
      <vt:lpstr>Candara</vt:lpstr>
      <vt:lpstr>Symbol</vt:lpstr>
      <vt:lpstr>Times New Roman</vt:lpstr>
      <vt:lpstr>Verdana</vt:lpstr>
      <vt:lpstr>Волна</vt:lpstr>
      <vt:lpstr>Управление инновационными проектами на основе мониторинга:  основы курса  </vt:lpstr>
      <vt:lpstr>Задачи курса</vt:lpstr>
      <vt:lpstr>Процессы и проекты</vt:lpstr>
      <vt:lpstr>Основные характеристики проектов</vt:lpstr>
      <vt:lpstr>Процессы проекта (Процесс— это совокупность действий, приносящая результат )</vt:lpstr>
      <vt:lpstr>Взаимосвязь процессов проекта</vt:lpstr>
      <vt:lpstr>Взаимосвязь процессов проекта</vt:lpstr>
      <vt:lpstr>Управление проектом или  Project Management </vt:lpstr>
      <vt:lpstr>Управление проектом или  Project Management </vt:lpstr>
      <vt:lpstr>Три кита управления проектами</vt:lpstr>
      <vt:lpstr>Классификация проектов: основания</vt:lpstr>
      <vt:lpstr>Типы проектов</vt:lpstr>
      <vt:lpstr>Закон и следствие Лермана</vt:lpstr>
      <vt:lpstr>Образовательный проект</vt:lpstr>
      <vt:lpstr>Особенности проектов в образовании</vt:lpstr>
      <vt:lpstr>Задание</vt:lpstr>
      <vt:lpstr>Управление проектом:  жизненный цикл </vt:lpstr>
      <vt:lpstr>Окружение проекта</vt:lpstr>
      <vt:lpstr>Социальные группы внешней среды</vt:lpstr>
      <vt:lpstr>Функциональные группы внешней среды</vt:lpstr>
      <vt:lpstr>Проект как открытая система</vt:lpstr>
      <vt:lpstr>Что нужно знать о внешней среде</vt:lpstr>
      <vt:lpstr>Входы-выходы проекта</vt:lpstr>
      <vt:lpstr>Задание: создать контекстную диаграмму проекта</vt:lpstr>
      <vt:lpstr>Качество проекта</vt:lpstr>
      <vt:lpstr>Цикл проекта</vt:lpstr>
      <vt:lpstr>Первая фаза – предпроектный анализ</vt:lpstr>
      <vt:lpstr>Вторая фаза - разработка</vt:lpstr>
      <vt:lpstr>Структура описания проекта</vt:lpstr>
      <vt:lpstr>Третья фаза - реализация</vt:lpstr>
      <vt:lpstr>Четвертая фаза - завершение</vt:lpstr>
      <vt:lpstr>Упражнение по проекту</vt:lpstr>
      <vt:lpstr>Предпроектный анализ</vt:lpstr>
      <vt:lpstr>PEST-анализ</vt:lpstr>
      <vt:lpstr>SWOT-анализ strength – сила; weakness  - слабость; opportunity – возможности; threat - угрозы </vt:lpstr>
      <vt:lpstr>Задание</vt:lpstr>
      <vt:lpstr>Фаза проектирования</vt:lpstr>
      <vt:lpstr>Выявление заинтересованных сторон</vt:lpstr>
      <vt:lpstr>Результаты анализа</vt:lpstr>
      <vt:lpstr>SMART - целеполагание Цели должны быть:</vt:lpstr>
      <vt:lpstr>Показатели и средства измерения </vt:lpstr>
      <vt:lpstr>Магический треугольник проекта</vt:lpstr>
      <vt:lpstr>План проекта</vt:lpstr>
      <vt:lpstr>План проекта</vt:lpstr>
      <vt:lpstr>План проекта:  формы представления</vt:lpstr>
      <vt:lpstr>План проекта:  формы представления</vt:lpstr>
      <vt:lpstr>Пример плана проекта</vt:lpstr>
      <vt:lpstr>Пример плана проекта</vt:lpstr>
      <vt:lpstr>План проекта</vt:lpstr>
      <vt:lpstr>Определение ресурсов</vt:lpstr>
      <vt:lpstr>Маркетинг проекта</vt:lpstr>
      <vt:lpstr>Запуск проекта</vt:lpstr>
      <vt:lpstr>Запуск проекта</vt:lpstr>
      <vt:lpstr>Запуск проекта</vt:lpstr>
      <vt:lpstr>Запуск проекта</vt:lpstr>
      <vt:lpstr>Управление коммуникациями в проекте</vt:lpstr>
      <vt:lpstr>Барьеры восприятия</vt:lpstr>
      <vt:lpstr>Презентация PowerPoint</vt:lpstr>
      <vt:lpstr>Проектная команда</vt:lpstr>
      <vt:lpstr>Команды с положительным синергизмом</vt:lpstr>
      <vt:lpstr>Синергизм</vt:lpstr>
      <vt:lpstr>Характеристики команды</vt:lpstr>
      <vt:lpstr>Команды с положительным синергизмом</vt:lpstr>
      <vt:lpstr>Высокий уровень синергизма команды </vt:lpstr>
      <vt:lpstr>Формирование команды</vt:lpstr>
      <vt:lpstr>Бурление команды</vt:lpstr>
      <vt:lpstr>Нормализация команды</vt:lpstr>
      <vt:lpstr>Функционирование команды</vt:lpstr>
      <vt:lpstr>Роспуск команды</vt:lpstr>
      <vt:lpstr>Условия развития команды</vt:lpstr>
      <vt:lpstr>Условия развития команды</vt:lpstr>
      <vt:lpstr>Отбор участников</vt:lpstr>
      <vt:lpstr>Игра</vt:lpstr>
      <vt:lpstr>Распределение ролей (М. Белбин)</vt:lpstr>
      <vt:lpstr>Распределение ролей (М. Белбин)</vt:lpstr>
      <vt:lpstr>Распределение ролей (М. Белбин)</vt:lpstr>
      <vt:lpstr>Распределение ролей (М. Белбин)</vt:lpstr>
      <vt:lpstr>Распределение ролей (М. Белбин)</vt:lpstr>
      <vt:lpstr>Основные правила создания и управления командой</vt:lpstr>
      <vt:lpstr>Конфликты в команде</vt:lpstr>
      <vt:lpstr>Конфликты в команде</vt:lpstr>
      <vt:lpstr>Конфликты в команде</vt:lpstr>
      <vt:lpstr>Что может усугубить конфликт</vt:lpstr>
      <vt:lpstr>Как разрешить конфликт</vt:lpstr>
      <vt:lpstr>Мониторинг проекта</vt:lpstr>
      <vt:lpstr>Мониторинг проекта</vt:lpstr>
      <vt:lpstr>Мониторинг проекта</vt:lpstr>
      <vt:lpstr>Мониторинг проекта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проектом</dc:title>
  <dc:creator>Алена</dc:creator>
  <cp:lastModifiedBy>Сергеева </cp:lastModifiedBy>
  <cp:revision>63</cp:revision>
  <dcterms:created xsi:type="dcterms:W3CDTF">2016-04-20T19:11:18Z</dcterms:created>
  <dcterms:modified xsi:type="dcterms:W3CDTF">2017-10-03T19:14:28Z</dcterms:modified>
</cp:coreProperties>
</file>